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398" r:id="rId2"/>
    <p:sldId id="340" r:id="rId3"/>
    <p:sldId id="793" r:id="rId4"/>
    <p:sldId id="805" r:id="rId5"/>
    <p:sldId id="759" r:id="rId6"/>
    <p:sldId id="808" r:id="rId7"/>
    <p:sldId id="792" r:id="rId8"/>
    <p:sldId id="795" r:id="rId9"/>
    <p:sldId id="765" r:id="rId10"/>
    <p:sldId id="837" r:id="rId11"/>
    <p:sldId id="838" r:id="rId12"/>
    <p:sldId id="839" r:id="rId13"/>
    <p:sldId id="766" r:id="rId14"/>
    <p:sldId id="767" r:id="rId15"/>
    <p:sldId id="768" r:id="rId16"/>
    <p:sldId id="770" r:id="rId17"/>
    <p:sldId id="774" r:id="rId18"/>
    <p:sldId id="809" r:id="rId19"/>
    <p:sldId id="790" r:id="rId20"/>
    <p:sldId id="810" r:id="rId21"/>
    <p:sldId id="811" r:id="rId22"/>
    <p:sldId id="813" r:id="rId23"/>
    <p:sldId id="776" r:id="rId24"/>
    <p:sldId id="814" r:id="rId25"/>
    <p:sldId id="815" r:id="rId26"/>
    <p:sldId id="786" r:id="rId27"/>
    <p:sldId id="779" r:id="rId28"/>
    <p:sldId id="818" r:id="rId29"/>
    <p:sldId id="816" r:id="rId30"/>
    <p:sldId id="819" r:id="rId31"/>
    <p:sldId id="820" r:id="rId32"/>
    <p:sldId id="822" r:id="rId33"/>
    <p:sldId id="840" r:id="rId34"/>
    <p:sldId id="780" r:id="rId35"/>
    <p:sldId id="781" r:id="rId36"/>
    <p:sldId id="797" r:id="rId37"/>
    <p:sldId id="857" r:id="rId38"/>
    <p:sldId id="860" r:id="rId39"/>
    <p:sldId id="858" r:id="rId40"/>
    <p:sldId id="856" r:id="rId41"/>
    <p:sldId id="841" r:id="rId42"/>
    <p:sldId id="864" r:id="rId43"/>
    <p:sldId id="843" r:id="rId44"/>
    <p:sldId id="849" r:id="rId45"/>
    <p:sldId id="850" r:id="rId46"/>
    <p:sldId id="862" r:id="rId47"/>
    <p:sldId id="863" r:id="rId48"/>
    <p:sldId id="851" r:id="rId49"/>
    <p:sldId id="852" r:id="rId50"/>
    <p:sldId id="853" r:id="rId51"/>
    <p:sldId id="854" r:id="rId52"/>
    <p:sldId id="855" r:id="rId53"/>
    <p:sldId id="297" r:id="rId54"/>
    <p:sldId id="861" r:id="rId55"/>
    <p:sldId id="756" r:id="rId56"/>
    <p:sldId id="791" r:id="rId5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cmAuthor id="2" name="Charlotte Jeans" initials="" lastIdx="2" clrIdx="1"/>
  <p:cmAuthor id="3" name="Duche, Soundia" initials="D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ECFF"/>
    <a:srgbClr val="CCCCFF"/>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169" autoAdjust="0"/>
  </p:normalViewPr>
  <p:slideViewPr>
    <p:cSldViewPr>
      <p:cViewPr varScale="1">
        <p:scale>
          <a:sx n="114" d="100"/>
          <a:sy n="114" d="100"/>
        </p:scale>
        <p:origin x="1560" y="102"/>
      </p:cViewPr>
      <p:guideLst>
        <p:guide orient="horz" pos="2160"/>
        <p:guide pos="2880"/>
      </p:guideLst>
    </p:cSldViewPr>
  </p:slideViewPr>
  <p:outlineViewPr>
    <p:cViewPr>
      <p:scale>
        <a:sx n="33" d="100"/>
        <a:sy n="33" d="100"/>
      </p:scale>
      <p:origin x="0" y="-12996"/>
    </p:cViewPr>
  </p:outlineViewPr>
  <p:notesTextViewPr>
    <p:cViewPr>
      <p:scale>
        <a:sx n="1" d="1"/>
        <a:sy n="1" d="1"/>
      </p:scale>
      <p:origin x="0" y="0"/>
    </p:cViewPr>
  </p:notesTextViewPr>
  <p:sorterViewPr>
    <p:cViewPr>
      <p:scale>
        <a:sx n="75" d="100"/>
        <a:sy n="75" d="100"/>
      </p:scale>
      <p:origin x="0" y="-3192"/>
    </p:cViewPr>
  </p:sorterViewPr>
  <p:notesViewPr>
    <p:cSldViewPr>
      <p:cViewPr varScale="1">
        <p:scale>
          <a:sx n="54" d="100"/>
          <a:sy n="54" d="100"/>
        </p:scale>
        <p:origin x="2898"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3164" tIns="46582" rIns="93164" bIns="46582" rtlCol="0" anchor="b"/>
          <a:lstStyle>
            <a:lvl1pPr algn="r">
              <a:defRPr sz="1200"/>
            </a:lvl1pPr>
          </a:lstStyle>
          <a:p>
            <a:fld id="{8D1F3C7B-FC70-4711-BC45-E540C48E6FE3}" type="slidenum">
              <a:rPr lang="en-US" smtClean="0"/>
              <a:t>‹#›</a:t>
            </a:fld>
            <a:endParaRPr lang="en-US" dirty="0"/>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64" tIns="46582" rIns="93164" bIns="46582" rtlCol="0" anchor="b"/>
          <a:lstStyle>
            <a:lvl1pPr algn="r">
              <a:defRPr sz="12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55</a:t>
            </a:fld>
            <a:endParaRPr lang="en-US" dirty="0"/>
          </a:p>
        </p:txBody>
      </p:sp>
    </p:spTree>
    <p:extLst>
      <p:ext uri="{BB962C8B-B14F-4D97-AF65-F5344CB8AC3E}">
        <p14:creationId xmlns:p14="http://schemas.microsoft.com/office/powerpoint/2010/main" val="33225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4467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10</a:t>
            </a:fld>
            <a:endParaRPr lang="en-US" dirty="0"/>
          </a:p>
        </p:txBody>
      </p:sp>
    </p:spTree>
    <p:extLst>
      <p:ext uri="{BB962C8B-B14F-4D97-AF65-F5344CB8AC3E}">
        <p14:creationId xmlns:p14="http://schemas.microsoft.com/office/powerpoint/2010/main" val="157876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11</a:t>
            </a:fld>
            <a:endParaRPr lang="en-US" dirty="0"/>
          </a:p>
        </p:txBody>
      </p:sp>
    </p:spTree>
    <p:extLst>
      <p:ext uri="{BB962C8B-B14F-4D97-AF65-F5344CB8AC3E}">
        <p14:creationId xmlns:p14="http://schemas.microsoft.com/office/powerpoint/2010/main" val="89143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12</a:t>
            </a:fld>
            <a:endParaRPr lang="en-US" dirty="0"/>
          </a:p>
        </p:txBody>
      </p:sp>
    </p:spTree>
    <p:extLst>
      <p:ext uri="{BB962C8B-B14F-4D97-AF65-F5344CB8AC3E}">
        <p14:creationId xmlns:p14="http://schemas.microsoft.com/office/powerpoint/2010/main" val="8237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39</a:t>
            </a:fld>
            <a:endParaRPr lang="en-US" dirty="0"/>
          </a:p>
        </p:txBody>
      </p:sp>
    </p:spTree>
    <p:extLst>
      <p:ext uri="{BB962C8B-B14F-4D97-AF65-F5344CB8AC3E}">
        <p14:creationId xmlns:p14="http://schemas.microsoft.com/office/powerpoint/2010/main" val="66783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40</a:t>
            </a:fld>
            <a:endParaRPr lang="en-US" dirty="0"/>
          </a:p>
        </p:txBody>
      </p:sp>
    </p:spTree>
    <p:extLst>
      <p:ext uri="{BB962C8B-B14F-4D97-AF65-F5344CB8AC3E}">
        <p14:creationId xmlns:p14="http://schemas.microsoft.com/office/powerpoint/2010/main" val="393537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53</a:t>
            </a:fld>
            <a:endParaRPr lang="en-US" dirty="0"/>
          </a:p>
        </p:txBody>
      </p:sp>
    </p:spTree>
    <p:extLst>
      <p:ext uri="{BB962C8B-B14F-4D97-AF65-F5344CB8AC3E}">
        <p14:creationId xmlns:p14="http://schemas.microsoft.com/office/powerpoint/2010/main" val="2143907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54</a:t>
            </a:fld>
            <a:endParaRPr lang="en-US" dirty="0"/>
          </a:p>
        </p:txBody>
      </p:sp>
    </p:spTree>
    <p:extLst>
      <p:ext uri="{BB962C8B-B14F-4D97-AF65-F5344CB8AC3E}">
        <p14:creationId xmlns:p14="http://schemas.microsoft.com/office/powerpoint/2010/main" val="1637841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vagov.sharepoint.com/sites/vacovhacomm/admin/projects/covid19/SitePages/ORD-Communications.aspx"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edcap2.mayo.edu/redcap/surveys/?s=N44T8M9PE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redcap2.mayo.edu/redcap/surveys/?s=R3DHR7X8N4"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redcap2.mayo.edu/redcap/surveys/?s=R3DHR7X8N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uscovidplasma.org/" TargetMode="External"/><Relationship Id="rId2" Type="http://schemas.openxmlformats.org/officeDocument/2006/relationships/hyperlink" Target="https://redcap2.mayo.edu/redcap/surveys/?s=R3DHR7X8N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uscovidplasma.org/physicians-step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uscovidplasma.org/" TargetMode="External"/><Relationship Id="rId2" Type="http://schemas.openxmlformats.org/officeDocument/2006/relationships/hyperlink" Target="https://dvagov.sharepoint.com/sites/vacovhacomm/admin/projects/covid19/SitePages/ORD-Communications.asp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lasma.app.redcross.org/ConvalescentPlasmaDonorRequest/Order/Create" TargetMode="External"/><Relationship Id="rId2" Type="http://schemas.openxmlformats.org/officeDocument/2006/relationships/hyperlink" Target="mailto:covidexpandedcoord@va.go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uscovidplasma@mayo.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covidexpandedcoord@va.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n.wikipedia.org/wiki/File:Questionmark.sv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n.wikipedia.org/wiki/File:Questionmark.sv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covidexpandedcoord@v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uscovidplasma@mayo.edu" TargetMode="External"/><Relationship Id="rId4" Type="http://schemas.openxmlformats.org/officeDocument/2006/relationships/hyperlink" Target="https://plasma.app.redcross.org/ConvalescentPlasmaDonorRequest/Order/Create"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uscovidplasma.org/" TargetMode="External"/><Relationship Id="rId2" Type="http://schemas.openxmlformats.org/officeDocument/2006/relationships/hyperlink" Target="https://dvagov.sharepoint.com/sites/vacovhacomm/admin/projects/covid19" TargetMode="External"/><Relationship Id="rId1" Type="http://schemas.openxmlformats.org/officeDocument/2006/relationships/slideLayout" Target="../slideLayouts/slideLayout2.xml"/><Relationship Id="rId4" Type="http://schemas.openxmlformats.org/officeDocument/2006/relationships/hyperlink" Target="https://www.redcrossblood.org/donate-blood/dlp/plasma-donations-from-recovered-covid-19-patient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scovidplasma.or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86480" y="2030250"/>
            <a:ext cx="8957520" cy="1981200"/>
          </a:xfrm>
        </p:spPr>
        <p:txBody>
          <a:bodyPr>
            <a:noAutofit/>
          </a:bodyPr>
          <a:lstStyle/>
          <a:p>
            <a:pPr marL="4763" indent="-4763">
              <a:spcBef>
                <a:spcPct val="20000"/>
              </a:spcBef>
              <a:defRPr/>
            </a:pP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r>
              <a:rPr lang="en-US" sz="2000" spc="100" dirty="0">
                <a:latin typeface="Tahoma" pitchFamily="34" charset="0"/>
                <a:cs typeface="Tahoma" pitchFamily="34" charset="0"/>
              </a:rPr>
              <a:t>Implementation of The Mayo Clinic Expanded Access </a:t>
            </a:r>
            <a:br>
              <a:rPr lang="en-US" sz="2000" spc="100" dirty="0">
                <a:latin typeface="Tahoma" pitchFamily="34" charset="0"/>
                <a:cs typeface="Tahoma" pitchFamily="34" charset="0"/>
              </a:rPr>
            </a:br>
            <a:r>
              <a:rPr lang="en-US" sz="2000" spc="100" dirty="0">
                <a:latin typeface="Tahoma" pitchFamily="34" charset="0"/>
                <a:cs typeface="Tahoma" pitchFamily="34" charset="0"/>
              </a:rPr>
              <a:t>Protocol: Expanded Access to Convalescent Plasma for the Treatment of Patients with COVID-19</a:t>
            </a:r>
            <a:endParaRPr lang="en-US" sz="2000" b="0" spc="100" dirty="0">
              <a:latin typeface="Tahoma" pitchFamily="34" charset="0"/>
              <a:cs typeface="Tahoma" pitchFamily="34" charset="0"/>
            </a:endParaRPr>
          </a:p>
        </p:txBody>
      </p:sp>
      <p:sp>
        <p:nvSpPr>
          <p:cNvPr id="3" name="Subtitle 2">
            <a:extLst>
              <a:ext uri="{FF2B5EF4-FFF2-40B4-BE49-F238E27FC236}">
                <a16:creationId xmlns:a16="http://schemas.microsoft.com/office/drawing/2014/main" id="{C470C288-813E-48CF-9733-3FE43E07D8F8}"/>
              </a:ext>
            </a:extLst>
          </p:cNvPr>
          <p:cNvSpPr>
            <a:spLocks noGrp="1"/>
          </p:cNvSpPr>
          <p:nvPr>
            <p:ph type="subTitle" idx="1"/>
          </p:nvPr>
        </p:nvSpPr>
        <p:spPr>
          <a:xfrm>
            <a:off x="386134" y="4495801"/>
            <a:ext cx="8558212" cy="1114424"/>
          </a:xfrm>
        </p:spPr>
        <p:txBody>
          <a:bodyPr/>
          <a:lstStyle/>
          <a:p>
            <a:pPr eaLnBrk="1" hangingPunct="1">
              <a:spcAft>
                <a:spcPts val="600"/>
              </a:spcAft>
              <a:defRPr/>
            </a:pPr>
            <a:r>
              <a:rPr lang="en-US" sz="1800" spc="100" dirty="0">
                <a:latin typeface="Tahoma" pitchFamily="34" charset="0"/>
              </a:rPr>
              <a:t>C. Karen Jeans, PhD, CCRN, CIP</a:t>
            </a:r>
            <a:r>
              <a:rPr lang="en-US" sz="1800" i="1" spc="100" dirty="0">
                <a:latin typeface="Tahoma" pitchFamily="34" charset="0"/>
              </a:rPr>
              <a:t>							</a:t>
            </a:r>
            <a:r>
              <a:rPr lang="en-US" sz="1800" spc="100" dirty="0">
                <a:latin typeface="Tahoma" pitchFamily="34" charset="0"/>
              </a:rPr>
              <a:t>	</a:t>
            </a:r>
          </a:p>
          <a:p>
            <a:pPr eaLnBrk="1" hangingPunct="1">
              <a:spcAft>
                <a:spcPts val="600"/>
              </a:spcAft>
              <a:defRPr/>
            </a:pPr>
            <a:r>
              <a:rPr lang="en-US" sz="1800" spc="100" dirty="0">
                <a:latin typeface="Tahoma" pitchFamily="34" charset="0"/>
              </a:rPr>
              <a:t>Director, Regulatory Affairs, ORPP&amp;E</a:t>
            </a:r>
          </a:p>
          <a:p>
            <a:pPr eaLnBrk="1" hangingPunct="1">
              <a:spcAft>
                <a:spcPts val="600"/>
              </a:spcAft>
              <a:defRPr/>
            </a:pPr>
            <a:r>
              <a:rPr lang="en-US" sz="1800" spc="100" dirty="0">
                <a:latin typeface="Tahoma" pitchFamily="34" charset="0"/>
              </a:rPr>
              <a:t>VHA Office of Research &amp; Development																		</a:t>
            </a:r>
            <a:r>
              <a:rPr lang="en-US" sz="1800" spc="100" dirty="0">
                <a:cs typeface="Calibri"/>
              </a:rPr>
              <a:t>		</a:t>
            </a:r>
          </a:p>
        </p:txBody>
      </p:sp>
      <p:sp>
        <p:nvSpPr>
          <p:cNvPr id="4" name="TextBox 3">
            <a:extLst>
              <a:ext uri="{FF2B5EF4-FFF2-40B4-BE49-F238E27FC236}">
                <a16:creationId xmlns:a16="http://schemas.microsoft.com/office/drawing/2014/main" id="{5EE71640-5F5F-437F-B0D8-44F76DB47450}"/>
              </a:ext>
            </a:extLst>
          </p:cNvPr>
          <p:cNvSpPr txBox="1"/>
          <p:nvPr/>
        </p:nvSpPr>
        <p:spPr>
          <a:xfrm>
            <a:off x="5715000" y="5610225"/>
            <a:ext cx="3102429" cy="430887"/>
          </a:xfrm>
          <a:prstGeom prst="rect">
            <a:avLst/>
          </a:prstGeom>
          <a:noFill/>
        </p:spPr>
        <p:txBody>
          <a:bodyPr wrap="square">
            <a:spAutoFit/>
          </a:bodyPr>
          <a:lstStyle/>
          <a:p>
            <a:pPr defTabSz="457200" fontAlgn="base">
              <a:spcBef>
                <a:spcPct val="0"/>
              </a:spcBef>
              <a:spcAft>
                <a:spcPct val="0"/>
              </a:spcAft>
              <a:defRPr/>
            </a:pPr>
            <a:r>
              <a:rPr lang="en-US" sz="2200" b="1" dirty="0">
                <a:solidFill>
                  <a:prstClr val="white"/>
                </a:solidFill>
                <a:latin typeface="Tahoma" pitchFamily="34" charset="0"/>
                <a:ea typeface="ＭＳ Ｐゴシック" pitchFamily="1" charset="-128"/>
                <a:cs typeface="Tahoma" pitchFamily="34" charset="0"/>
              </a:rPr>
              <a:t>April 30, 2020</a:t>
            </a:r>
          </a:p>
        </p:txBody>
      </p:sp>
      <p:sp>
        <p:nvSpPr>
          <p:cNvPr id="6" name="TextBox 5">
            <a:extLst>
              <a:ext uri="{FF2B5EF4-FFF2-40B4-BE49-F238E27FC236}">
                <a16:creationId xmlns:a16="http://schemas.microsoft.com/office/drawing/2014/main" id="{D2EAA913-4B95-4839-B85E-8BAD6D5506BC}"/>
              </a:ext>
            </a:extLst>
          </p:cNvPr>
          <p:cNvSpPr txBox="1"/>
          <p:nvPr/>
        </p:nvSpPr>
        <p:spPr>
          <a:xfrm>
            <a:off x="6273169" y="381000"/>
            <a:ext cx="2544260" cy="105560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(Main)</a:t>
            </a:r>
            <a:r>
              <a:rPr lang="en-US" sz="1400" dirty="0">
                <a:solidFill>
                  <a:schemeClr val="tx1"/>
                </a:solidFill>
              </a:rPr>
              <a:t>:  (415) 655-0052</a:t>
            </a:r>
          </a:p>
          <a:p>
            <a:r>
              <a:rPr lang="en-US" sz="1400" dirty="0">
                <a:solidFill>
                  <a:schemeClr val="tx1"/>
                </a:solidFill>
              </a:rPr>
              <a:t>Dial in (Alt): (951) 266-6125</a:t>
            </a:r>
          </a:p>
          <a:p>
            <a:r>
              <a:rPr lang="en-US" sz="1400" dirty="0"/>
              <a:t>Access Code: 309-261-051</a:t>
            </a:r>
          </a:p>
          <a:p>
            <a:r>
              <a:rPr lang="en-US" sz="1400" dirty="0"/>
              <a:t>Slides in “Handout” Tab</a:t>
            </a:r>
          </a:p>
        </p:txBody>
      </p:sp>
    </p:spTree>
    <p:extLst>
      <p:ext uri="{BB962C8B-B14F-4D97-AF65-F5344CB8AC3E}">
        <p14:creationId xmlns:p14="http://schemas.microsoft.com/office/powerpoint/2010/main" val="215331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FC65-C3BB-4E7D-85B1-E5D69F8ACEFF}"/>
              </a:ext>
            </a:extLst>
          </p:cNvPr>
          <p:cNvSpPr>
            <a:spLocks noGrp="1"/>
          </p:cNvSpPr>
          <p:nvPr>
            <p:ph type="title"/>
          </p:nvPr>
        </p:nvSpPr>
        <p:spPr/>
        <p:txBody>
          <a:bodyPr/>
          <a:lstStyle/>
          <a:p>
            <a:r>
              <a:rPr lang="en-US" sz="2800" dirty="0"/>
              <a:t>ORD’s Expanded Access Program for VA Facilities Without Federalwide (FWA) Assurances</a:t>
            </a:r>
          </a:p>
        </p:txBody>
      </p:sp>
      <p:sp>
        <p:nvSpPr>
          <p:cNvPr id="3" name="Content Placeholder 2">
            <a:extLst>
              <a:ext uri="{FF2B5EF4-FFF2-40B4-BE49-F238E27FC236}">
                <a16:creationId xmlns:a16="http://schemas.microsoft.com/office/drawing/2014/main" id="{3DC4CE2A-3E81-49BF-A943-650EA1E03679}"/>
              </a:ext>
            </a:extLst>
          </p:cNvPr>
          <p:cNvSpPr>
            <a:spLocks noGrp="1"/>
          </p:cNvSpPr>
          <p:nvPr>
            <p:ph idx="1"/>
          </p:nvPr>
        </p:nvSpPr>
        <p:spPr/>
        <p:txBody>
          <a:bodyPr>
            <a:normAutofit lnSpcReduction="10000"/>
          </a:bodyPr>
          <a:lstStyle/>
          <a:p>
            <a:r>
              <a:rPr lang="en-US" sz="2200" dirty="0"/>
              <a:t>ORD established a research infrastructure to allow the 31 VA Medical Facilities without FWAs the opportunity to participate in expanded access programs using investigational drugs for COVID-19.</a:t>
            </a:r>
          </a:p>
          <a:p>
            <a:pPr lvl="1"/>
            <a:r>
              <a:rPr lang="en-US" sz="2200" dirty="0"/>
              <a:t>Office of Research Oversight worked with ORD to develop the Special Assurance for these VA Facilities and applicable MOUs.</a:t>
            </a:r>
          </a:p>
          <a:p>
            <a:pPr lvl="1"/>
            <a:r>
              <a:rPr lang="en-US" sz="2200" dirty="0"/>
              <a:t>The Baltimore VA R&amp;D Committee is the R&amp;D Committee for the VA Medical Centers without FWAs.</a:t>
            </a:r>
          </a:p>
          <a:p>
            <a:pPr lvl="1"/>
            <a:r>
              <a:rPr lang="en-US" sz="2200" dirty="0"/>
              <a:t>Network of volunteer VA study coordinators</a:t>
            </a:r>
          </a:p>
          <a:p>
            <a:pPr lvl="2"/>
            <a:r>
              <a:rPr lang="en-US" dirty="0"/>
              <a:t>Over 100 VA volunteers offered to support the program</a:t>
            </a:r>
          </a:p>
        </p:txBody>
      </p:sp>
    </p:spTree>
    <p:extLst>
      <p:ext uri="{BB962C8B-B14F-4D97-AF65-F5344CB8AC3E}">
        <p14:creationId xmlns:p14="http://schemas.microsoft.com/office/powerpoint/2010/main" val="2368926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1D4B-6A2D-4DEE-87AB-F31D9A3D2FCF}"/>
              </a:ext>
            </a:extLst>
          </p:cNvPr>
          <p:cNvSpPr>
            <a:spLocks noGrp="1"/>
          </p:cNvSpPr>
          <p:nvPr>
            <p:ph type="title"/>
          </p:nvPr>
        </p:nvSpPr>
        <p:spPr/>
        <p:txBody>
          <a:bodyPr/>
          <a:lstStyle/>
          <a:p>
            <a:r>
              <a:rPr lang="en-US" sz="2800" dirty="0"/>
              <a:t>ORD’s Expanded Access Program for VA Facilities Without Federalwide (FWA) Assurances</a:t>
            </a:r>
          </a:p>
        </p:txBody>
      </p:sp>
      <p:sp>
        <p:nvSpPr>
          <p:cNvPr id="3" name="Content Placeholder 2">
            <a:extLst>
              <a:ext uri="{FF2B5EF4-FFF2-40B4-BE49-F238E27FC236}">
                <a16:creationId xmlns:a16="http://schemas.microsoft.com/office/drawing/2014/main" id="{D62C8519-E7A2-4128-B6D3-8B1310669F38}"/>
              </a:ext>
            </a:extLst>
          </p:cNvPr>
          <p:cNvSpPr>
            <a:spLocks noGrp="1"/>
          </p:cNvSpPr>
          <p:nvPr>
            <p:ph idx="1"/>
          </p:nvPr>
        </p:nvSpPr>
        <p:spPr/>
        <p:txBody>
          <a:bodyPr>
            <a:normAutofit/>
          </a:bodyPr>
          <a:lstStyle/>
          <a:p>
            <a:r>
              <a:rPr lang="en-US" dirty="0"/>
              <a:t>14 VA Facilities without FWAs have indicated interest in participating.</a:t>
            </a:r>
          </a:p>
          <a:p>
            <a:r>
              <a:rPr lang="en-US" dirty="0"/>
              <a:t>6 VA Facilities have completed all agreements and MOUs to participate in the Mayo Clinic Expanded Access to Convalescent Plasma for the Treatment of COVID-19.</a:t>
            </a:r>
          </a:p>
          <a:p>
            <a:r>
              <a:rPr lang="en-US" sz="2800" dirty="0"/>
              <a:t>One VA has already registered a patient. </a:t>
            </a:r>
          </a:p>
          <a:p>
            <a:pPr marL="0" indent="0">
              <a:buNone/>
            </a:pPr>
            <a:endParaRPr lang="en-US" dirty="0"/>
          </a:p>
        </p:txBody>
      </p:sp>
    </p:spTree>
    <p:extLst>
      <p:ext uri="{BB962C8B-B14F-4D97-AF65-F5344CB8AC3E}">
        <p14:creationId xmlns:p14="http://schemas.microsoft.com/office/powerpoint/2010/main" val="259285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1D4B-6A2D-4DEE-87AB-F31D9A3D2FCF}"/>
              </a:ext>
            </a:extLst>
          </p:cNvPr>
          <p:cNvSpPr>
            <a:spLocks noGrp="1"/>
          </p:cNvSpPr>
          <p:nvPr>
            <p:ph type="title"/>
          </p:nvPr>
        </p:nvSpPr>
        <p:spPr/>
        <p:txBody>
          <a:bodyPr/>
          <a:lstStyle/>
          <a:p>
            <a:r>
              <a:rPr lang="en-US" sz="2800" dirty="0"/>
              <a:t>ORD’s Expanded Access Program for VA Facilities Without Federalwide (FWA) Assurances</a:t>
            </a:r>
          </a:p>
        </p:txBody>
      </p:sp>
      <p:sp>
        <p:nvSpPr>
          <p:cNvPr id="3" name="Content Placeholder 2">
            <a:extLst>
              <a:ext uri="{FF2B5EF4-FFF2-40B4-BE49-F238E27FC236}">
                <a16:creationId xmlns:a16="http://schemas.microsoft.com/office/drawing/2014/main" id="{D62C8519-E7A2-4128-B6D3-8B1310669F38}"/>
              </a:ext>
            </a:extLst>
          </p:cNvPr>
          <p:cNvSpPr>
            <a:spLocks noGrp="1"/>
          </p:cNvSpPr>
          <p:nvPr>
            <p:ph idx="1"/>
          </p:nvPr>
        </p:nvSpPr>
        <p:spPr/>
        <p:txBody>
          <a:bodyPr>
            <a:normAutofit/>
          </a:bodyPr>
          <a:lstStyle/>
          <a:p>
            <a:r>
              <a:rPr lang="en-US" sz="2400" dirty="0"/>
              <a:t>The program is comprised of a volunteer team of experienced VA clinical trial personnel.</a:t>
            </a:r>
          </a:p>
          <a:p>
            <a:r>
              <a:rPr lang="en-US" sz="2400" dirty="0"/>
              <a:t>Individual VA team members are assigned to VA Facilities without FWAs to help guide physicians/Principal Investigators. </a:t>
            </a:r>
          </a:p>
          <a:p>
            <a:r>
              <a:rPr lang="en-US" sz="2400" dirty="0"/>
              <a:t>An additional group of volunteers has also been established to develop tools and guidance documents to assist all VA Facilities conducting the Mayo Clinic Expanded Access to Convalescent Plasma for the Treatment of COVID-19.</a:t>
            </a:r>
          </a:p>
        </p:txBody>
      </p:sp>
    </p:spTree>
    <p:extLst>
      <p:ext uri="{BB962C8B-B14F-4D97-AF65-F5344CB8AC3E}">
        <p14:creationId xmlns:p14="http://schemas.microsoft.com/office/powerpoint/2010/main" val="405629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20B7-B81C-409C-8FEE-054E4A770C10}"/>
              </a:ext>
            </a:extLst>
          </p:cNvPr>
          <p:cNvSpPr>
            <a:spLocks noGrp="1"/>
          </p:cNvSpPr>
          <p:nvPr>
            <p:ph type="title"/>
          </p:nvPr>
        </p:nvSpPr>
        <p:spPr/>
        <p:txBody>
          <a:bodyPr/>
          <a:lstStyle/>
          <a:p>
            <a:r>
              <a:rPr lang="en-US" sz="2600" dirty="0"/>
              <a:t>VA Facilities Participating in the Mayo Clinic Expanded Access to Convalescent Plasma for the Treatment of </a:t>
            </a:r>
            <a:br>
              <a:rPr lang="en-US" sz="2600" dirty="0"/>
            </a:br>
            <a:r>
              <a:rPr lang="en-US" sz="2600" dirty="0"/>
              <a:t>COVID-19 Mayo Clinic</a:t>
            </a:r>
          </a:p>
        </p:txBody>
      </p:sp>
      <p:sp>
        <p:nvSpPr>
          <p:cNvPr id="3" name="Content Placeholder 2">
            <a:extLst>
              <a:ext uri="{FF2B5EF4-FFF2-40B4-BE49-F238E27FC236}">
                <a16:creationId xmlns:a16="http://schemas.microsoft.com/office/drawing/2014/main" id="{07BAFAE6-314B-4B86-ADC2-D651702A1F6A}"/>
              </a:ext>
            </a:extLst>
          </p:cNvPr>
          <p:cNvSpPr>
            <a:spLocks noGrp="1"/>
          </p:cNvSpPr>
          <p:nvPr>
            <p:ph idx="1"/>
          </p:nvPr>
        </p:nvSpPr>
        <p:spPr/>
        <p:txBody>
          <a:bodyPr/>
          <a:lstStyle/>
          <a:p>
            <a:r>
              <a:rPr lang="en-US" sz="2400" dirty="0"/>
              <a:t>82 VA Facilities that have registered as Institutions.</a:t>
            </a:r>
          </a:p>
          <a:p>
            <a:r>
              <a:rPr lang="en-US" sz="2400" dirty="0"/>
              <a:t>82 VA Facility Medical Center Directors have signed the ORD Form:  “Concurrence with the Office of Research and Development (ORD) Agreement with Mayo Clinic Institutional Review Board (IRB) For Mayo Clinic IRB Oversight”.</a:t>
            </a:r>
          </a:p>
          <a:p>
            <a:r>
              <a:rPr lang="en-US" sz="2400" dirty="0"/>
              <a:t>The VA Facility does not have ORD and ORO approval to use the Mayo Clinic IRB for this Expanded Access Program without submission of this form to ORD and ORO.</a:t>
            </a:r>
          </a:p>
        </p:txBody>
      </p:sp>
    </p:spTree>
    <p:extLst>
      <p:ext uri="{BB962C8B-B14F-4D97-AF65-F5344CB8AC3E}">
        <p14:creationId xmlns:p14="http://schemas.microsoft.com/office/powerpoint/2010/main" val="68440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8476-D8D2-4844-951C-F364490FB60E}"/>
              </a:ext>
            </a:extLst>
          </p:cNvPr>
          <p:cNvSpPr>
            <a:spLocks noGrp="1"/>
          </p:cNvSpPr>
          <p:nvPr>
            <p:ph type="title"/>
          </p:nvPr>
        </p:nvSpPr>
        <p:spPr/>
        <p:txBody>
          <a:bodyPr/>
          <a:lstStyle/>
          <a:p>
            <a:r>
              <a:rPr lang="en-US" dirty="0"/>
              <a:t>ORD COVID-19 Sharepoint site</a:t>
            </a:r>
          </a:p>
        </p:txBody>
      </p:sp>
      <p:pic>
        <p:nvPicPr>
          <p:cNvPr id="3" name="Picture 2">
            <a:extLst>
              <a:ext uri="{FF2B5EF4-FFF2-40B4-BE49-F238E27FC236}">
                <a16:creationId xmlns:a16="http://schemas.microsoft.com/office/drawing/2014/main" id="{A488DB2A-39F9-435C-80D7-D27BB22EE09C}"/>
              </a:ext>
            </a:extLst>
          </p:cNvPr>
          <p:cNvPicPr>
            <a:picLocks noChangeAspect="1"/>
          </p:cNvPicPr>
          <p:nvPr/>
        </p:nvPicPr>
        <p:blipFill>
          <a:blip r:embed="rId2"/>
          <a:stretch>
            <a:fillRect/>
          </a:stretch>
        </p:blipFill>
        <p:spPr>
          <a:xfrm>
            <a:off x="0" y="1752600"/>
            <a:ext cx="9144000" cy="4572000"/>
          </a:xfrm>
          <a:prstGeom prst="rect">
            <a:avLst/>
          </a:prstGeom>
        </p:spPr>
      </p:pic>
      <p:sp>
        <p:nvSpPr>
          <p:cNvPr id="4" name="TextBox 3">
            <a:extLst>
              <a:ext uri="{FF2B5EF4-FFF2-40B4-BE49-F238E27FC236}">
                <a16:creationId xmlns:a16="http://schemas.microsoft.com/office/drawing/2014/main" id="{5A55FD5F-7BA2-4F51-9318-9CFF895FCABE}"/>
              </a:ext>
            </a:extLst>
          </p:cNvPr>
          <p:cNvSpPr txBox="1"/>
          <p:nvPr/>
        </p:nvSpPr>
        <p:spPr>
          <a:xfrm>
            <a:off x="152400" y="6172200"/>
            <a:ext cx="8686800" cy="646331"/>
          </a:xfrm>
          <a:prstGeom prst="rect">
            <a:avLst/>
          </a:prstGeom>
          <a:noFill/>
        </p:spPr>
        <p:txBody>
          <a:bodyPr wrap="square" rtlCol="0">
            <a:spAutoFit/>
          </a:bodyPr>
          <a:lstStyle/>
          <a:p>
            <a:pPr lvl="0"/>
            <a:r>
              <a:rPr lang="en-US" u="sng" dirty="0">
                <a:hlinkClick r:id="rId3"/>
              </a:rPr>
              <a:t>https://dvagov.sharepoint.com/sites/vacovhacomm/admin/projects/covid19/SitePages/ORD-Communications.aspx</a:t>
            </a:r>
            <a:r>
              <a:rPr lang="en-US" dirty="0"/>
              <a:t>.</a:t>
            </a:r>
          </a:p>
        </p:txBody>
      </p:sp>
      <p:sp>
        <p:nvSpPr>
          <p:cNvPr id="5" name="Arrow: Down 4">
            <a:extLst>
              <a:ext uri="{FF2B5EF4-FFF2-40B4-BE49-F238E27FC236}">
                <a16:creationId xmlns:a16="http://schemas.microsoft.com/office/drawing/2014/main" id="{A590A53D-EC60-4E2B-865B-910E772602C8}"/>
              </a:ext>
            </a:extLst>
          </p:cNvPr>
          <p:cNvSpPr/>
          <p:nvPr/>
        </p:nvSpPr>
        <p:spPr>
          <a:xfrm rot="1974175">
            <a:off x="6172151" y="2781301"/>
            <a:ext cx="914400" cy="2514600"/>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7972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1187-66FD-4ADC-B8A2-EE260A282DF6}"/>
              </a:ext>
            </a:extLst>
          </p:cNvPr>
          <p:cNvSpPr>
            <a:spLocks noGrp="1"/>
          </p:cNvSpPr>
          <p:nvPr>
            <p:ph type="title"/>
          </p:nvPr>
        </p:nvSpPr>
        <p:spPr>
          <a:xfrm>
            <a:off x="419099" y="564927"/>
            <a:ext cx="8229600" cy="668787"/>
          </a:xfrm>
        </p:spPr>
        <p:txBody>
          <a:bodyPr/>
          <a:lstStyle/>
          <a:p>
            <a:r>
              <a:rPr lang="en-US" dirty="0"/>
              <a:t>MCD Signs the Concurrence Memo after Reviewing the IRB Reliance Agreement</a:t>
            </a:r>
          </a:p>
        </p:txBody>
      </p:sp>
      <p:pic>
        <p:nvPicPr>
          <p:cNvPr id="3" name="Picture 2">
            <a:extLst>
              <a:ext uri="{FF2B5EF4-FFF2-40B4-BE49-F238E27FC236}">
                <a16:creationId xmlns:a16="http://schemas.microsoft.com/office/drawing/2014/main" id="{95764C38-1993-4B9C-BB7E-46B8E6B08856}"/>
              </a:ext>
            </a:extLst>
          </p:cNvPr>
          <p:cNvPicPr>
            <a:picLocks noChangeAspect="1"/>
          </p:cNvPicPr>
          <p:nvPr/>
        </p:nvPicPr>
        <p:blipFill>
          <a:blip r:embed="rId2"/>
          <a:stretch>
            <a:fillRect/>
          </a:stretch>
        </p:blipFill>
        <p:spPr>
          <a:xfrm>
            <a:off x="228599" y="1201057"/>
            <a:ext cx="8610600" cy="4971143"/>
          </a:xfrm>
          <a:prstGeom prst="rect">
            <a:avLst/>
          </a:prstGeom>
        </p:spPr>
      </p:pic>
      <p:sp>
        <p:nvSpPr>
          <p:cNvPr id="4" name="Arrow: Down 3">
            <a:extLst>
              <a:ext uri="{FF2B5EF4-FFF2-40B4-BE49-F238E27FC236}">
                <a16:creationId xmlns:a16="http://schemas.microsoft.com/office/drawing/2014/main" id="{E5064A06-04DD-4D69-91A0-50F44D2C0682}"/>
              </a:ext>
            </a:extLst>
          </p:cNvPr>
          <p:cNvSpPr/>
          <p:nvPr/>
        </p:nvSpPr>
        <p:spPr>
          <a:xfrm rot="1974175">
            <a:off x="4815670" y="2998272"/>
            <a:ext cx="562611" cy="1323784"/>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1CCC74D-2B32-4E6E-BF99-C2A51AE4734B}"/>
              </a:ext>
            </a:extLst>
          </p:cNvPr>
          <p:cNvSpPr txBox="1"/>
          <p:nvPr/>
        </p:nvSpPr>
        <p:spPr>
          <a:xfrm>
            <a:off x="457200" y="6172200"/>
            <a:ext cx="7924800" cy="369332"/>
          </a:xfrm>
          <a:prstGeom prst="rect">
            <a:avLst/>
          </a:prstGeom>
          <a:noFill/>
        </p:spPr>
        <p:txBody>
          <a:bodyPr wrap="square" rtlCol="0">
            <a:spAutoFit/>
          </a:bodyPr>
          <a:lstStyle/>
          <a:p>
            <a:r>
              <a:rPr lang="en-US" dirty="0"/>
              <a:t>Shows your facility’s commitment to uphold the agreement the CRADO signed.</a:t>
            </a:r>
          </a:p>
        </p:txBody>
      </p:sp>
      <p:sp>
        <p:nvSpPr>
          <p:cNvPr id="6" name="Arrow: Down 5">
            <a:extLst>
              <a:ext uri="{FF2B5EF4-FFF2-40B4-BE49-F238E27FC236}">
                <a16:creationId xmlns:a16="http://schemas.microsoft.com/office/drawing/2014/main" id="{6585CF23-A967-4D6D-8A14-DDABF992AD7B}"/>
              </a:ext>
            </a:extLst>
          </p:cNvPr>
          <p:cNvSpPr/>
          <p:nvPr/>
        </p:nvSpPr>
        <p:spPr>
          <a:xfrm rot="1974175">
            <a:off x="4919086" y="4245259"/>
            <a:ext cx="562611" cy="1323784"/>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1384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9E89-F048-4A62-B3FB-22BD3B1E8A0D}"/>
              </a:ext>
            </a:extLst>
          </p:cNvPr>
          <p:cNvSpPr>
            <a:spLocks noGrp="1"/>
          </p:cNvSpPr>
          <p:nvPr>
            <p:ph type="title"/>
          </p:nvPr>
        </p:nvSpPr>
        <p:spPr>
          <a:xfrm>
            <a:off x="457200" y="274638"/>
            <a:ext cx="8229600" cy="1290637"/>
          </a:xfrm>
        </p:spPr>
        <p:txBody>
          <a:bodyPr wrap="square" anchor="b">
            <a:normAutofit/>
          </a:bodyPr>
          <a:lstStyle/>
          <a:p>
            <a:r>
              <a:rPr lang="en-US" dirty="0"/>
              <a:t>VA Facility Registration</a:t>
            </a:r>
          </a:p>
        </p:txBody>
      </p:sp>
      <p:sp>
        <p:nvSpPr>
          <p:cNvPr id="3" name="Content Placeholder 2">
            <a:extLst>
              <a:ext uri="{FF2B5EF4-FFF2-40B4-BE49-F238E27FC236}">
                <a16:creationId xmlns:a16="http://schemas.microsoft.com/office/drawing/2014/main" id="{11B77E9D-8484-4CA1-96BC-DD7BAA60E06F}"/>
              </a:ext>
            </a:extLst>
          </p:cNvPr>
          <p:cNvSpPr>
            <a:spLocks noGrp="1"/>
          </p:cNvSpPr>
          <p:nvPr>
            <p:ph sz="half" idx="1"/>
          </p:nvPr>
        </p:nvSpPr>
        <p:spPr>
          <a:xfrm>
            <a:off x="152400" y="1905000"/>
            <a:ext cx="4038600" cy="4202841"/>
          </a:xfrm>
        </p:spPr>
        <p:txBody>
          <a:bodyPr wrap="square" anchor="t">
            <a:normAutofit fontScale="92500" lnSpcReduction="20000"/>
          </a:bodyPr>
          <a:lstStyle/>
          <a:p>
            <a:pPr marL="0" indent="0">
              <a:buNone/>
            </a:pPr>
            <a:r>
              <a:rPr lang="en-US" dirty="0"/>
              <a:t>After submitting your document to ORD and ORO your research office (or someone representing your facility if you don’t have a research office) will register your facility.</a:t>
            </a:r>
          </a:p>
          <a:p>
            <a:pPr marL="0" indent="0">
              <a:buNone/>
            </a:pPr>
            <a:endParaRPr lang="en-US" dirty="0"/>
          </a:p>
          <a:p>
            <a:pPr marL="0" indent="0">
              <a:buNone/>
            </a:pPr>
            <a:r>
              <a:rPr lang="en-US" dirty="0"/>
              <a:t>No changes to the VA Facility’s FWA are required:  Do not add the Mayo Clinic IRB. </a:t>
            </a:r>
          </a:p>
        </p:txBody>
      </p:sp>
      <p:pic>
        <p:nvPicPr>
          <p:cNvPr id="4" name="Picture 3">
            <a:extLst>
              <a:ext uri="{FF2B5EF4-FFF2-40B4-BE49-F238E27FC236}">
                <a16:creationId xmlns:a16="http://schemas.microsoft.com/office/drawing/2014/main" id="{1281AC0A-767B-4D41-9FE8-1DD1614DE452}"/>
              </a:ext>
            </a:extLst>
          </p:cNvPr>
          <p:cNvPicPr>
            <a:picLocks noChangeAspect="1"/>
          </p:cNvPicPr>
          <p:nvPr/>
        </p:nvPicPr>
        <p:blipFill>
          <a:blip r:embed="rId2"/>
          <a:stretch>
            <a:fillRect/>
          </a:stretch>
        </p:blipFill>
        <p:spPr>
          <a:xfrm>
            <a:off x="4306181" y="2362200"/>
            <a:ext cx="4564377" cy="2989666"/>
          </a:xfrm>
          <a:prstGeom prst="rect">
            <a:avLst/>
          </a:prstGeom>
          <a:noFill/>
        </p:spPr>
      </p:pic>
    </p:spTree>
    <p:extLst>
      <p:ext uri="{BB962C8B-B14F-4D97-AF65-F5344CB8AC3E}">
        <p14:creationId xmlns:p14="http://schemas.microsoft.com/office/powerpoint/2010/main" val="1470354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A5D9-7A56-4AC6-82BC-7588F428F30F}"/>
              </a:ext>
            </a:extLst>
          </p:cNvPr>
          <p:cNvSpPr>
            <a:spLocks noGrp="1"/>
          </p:cNvSpPr>
          <p:nvPr>
            <p:ph type="title"/>
          </p:nvPr>
        </p:nvSpPr>
        <p:spPr>
          <a:xfrm>
            <a:off x="457200" y="274638"/>
            <a:ext cx="8229600" cy="1401762"/>
          </a:xfrm>
        </p:spPr>
        <p:txBody>
          <a:bodyPr/>
          <a:lstStyle/>
          <a:p>
            <a:r>
              <a:rPr lang="en-US" sz="3200" dirty="0"/>
              <a:t>After Registration: </a:t>
            </a:r>
            <a:br>
              <a:rPr lang="en-US" sz="3200" dirty="0"/>
            </a:br>
            <a:r>
              <a:rPr lang="en-US" sz="3200" dirty="0"/>
              <a:t>Update Standard Operating Policy for Use of the Mayo Clinic IRB</a:t>
            </a:r>
          </a:p>
        </p:txBody>
      </p:sp>
      <p:sp>
        <p:nvSpPr>
          <p:cNvPr id="3" name="Content Placeholder 2">
            <a:extLst>
              <a:ext uri="{FF2B5EF4-FFF2-40B4-BE49-F238E27FC236}">
                <a16:creationId xmlns:a16="http://schemas.microsoft.com/office/drawing/2014/main" id="{378E4DDB-B879-417D-8071-3FF3D1B3DEEB}"/>
              </a:ext>
            </a:extLst>
          </p:cNvPr>
          <p:cNvSpPr>
            <a:spLocks noGrp="1"/>
          </p:cNvSpPr>
          <p:nvPr>
            <p:ph idx="1"/>
          </p:nvPr>
        </p:nvSpPr>
        <p:spPr/>
        <p:txBody>
          <a:bodyPr/>
          <a:lstStyle/>
          <a:p>
            <a:pPr marL="0" indent="0">
              <a:buNone/>
            </a:pPr>
            <a:r>
              <a:rPr lang="en-US" dirty="0"/>
              <a:t> </a:t>
            </a:r>
          </a:p>
        </p:txBody>
      </p:sp>
      <p:pic>
        <p:nvPicPr>
          <p:cNvPr id="7" name="Picture 6">
            <a:extLst>
              <a:ext uri="{FF2B5EF4-FFF2-40B4-BE49-F238E27FC236}">
                <a16:creationId xmlns:a16="http://schemas.microsoft.com/office/drawing/2014/main" id="{3C4F80F6-FCD2-46FE-B145-FFCE2DF5EEC3}"/>
              </a:ext>
            </a:extLst>
          </p:cNvPr>
          <p:cNvPicPr>
            <a:picLocks noChangeAspect="1"/>
          </p:cNvPicPr>
          <p:nvPr/>
        </p:nvPicPr>
        <p:blipFill rotWithShape="1">
          <a:blip r:embed="rId2"/>
          <a:srcRect t="12963" r="833" b="14444"/>
          <a:stretch/>
        </p:blipFill>
        <p:spPr>
          <a:xfrm>
            <a:off x="76200" y="1676400"/>
            <a:ext cx="9067800" cy="3733800"/>
          </a:xfrm>
          <a:prstGeom prst="rect">
            <a:avLst/>
          </a:prstGeom>
        </p:spPr>
      </p:pic>
      <p:sp>
        <p:nvSpPr>
          <p:cNvPr id="8" name="Arrow: Down 7">
            <a:extLst>
              <a:ext uri="{FF2B5EF4-FFF2-40B4-BE49-F238E27FC236}">
                <a16:creationId xmlns:a16="http://schemas.microsoft.com/office/drawing/2014/main" id="{DF7D824C-BBA0-4FC6-9B07-B2F874AC4C73}"/>
              </a:ext>
            </a:extLst>
          </p:cNvPr>
          <p:cNvSpPr/>
          <p:nvPr/>
        </p:nvSpPr>
        <p:spPr>
          <a:xfrm rot="3211164">
            <a:off x="4336719" y="3368584"/>
            <a:ext cx="546761" cy="1382318"/>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5439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4BE6-D593-4403-8D68-B5C5DDFACC86}"/>
              </a:ext>
            </a:extLst>
          </p:cNvPr>
          <p:cNvSpPr>
            <a:spLocks noGrp="1"/>
          </p:cNvSpPr>
          <p:nvPr>
            <p:ph type="title"/>
          </p:nvPr>
        </p:nvSpPr>
        <p:spPr/>
        <p:txBody>
          <a:bodyPr/>
          <a:lstStyle/>
          <a:p>
            <a:r>
              <a:rPr lang="en-US" dirty="0"/>
              <a:t>This is Where Process Changes Begin Compared to Two Weeks Ago</a:t>
            </a:r>
          </a:p>
        </p:txBody>
      </p:sp>
      <p:pic>
        <p:nvPicPr>
          <p:cNvPr id="5" name="Content Placeholder 4" descr="A yellow sign sitting on the side of a road&#10;&#10;Description automatically generated">
            <a:extLst>
              <a:ext uri="{FF2B5EF4-FFF2-40B4-BE49-F238E27FC236}">
                <a16:creationId xmlns:a16="http://schemas.microsoft.com/office/drawing/2014/main" id="{C66CFBF7-90E8-48D6-99F8-930FE8238A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87513"/>
            <a:ext cx="6781800" cy="5086350"/>
          </a:xfrm>
        </p:spPr>
      </p:pic>
    </p:spTree>
    <p:extLst>
      <p:ext uri="{BB962C8B-B14F-4D97-AF65-F5344CB8AC3E}">
        <p14:creationId xmlns:p14="http://schemas.microsoft.com/office/powerpoint/2010/main" val="4047351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A5D9-7A56-4AC6-82BC-7588F428F30F}"/>
              </a:ext>
            </a:extLst>
          </p:cNvPr>
          <p:cNvSpPr>
            <a:spLocks noGrp="1"/>
          </p:cNvSpPr>
          <p:nvPr>
            <p:ph type="title"/>
          </p:nvPr>
        </p:nvSpPr>
        <p:spPr>
          <a:xfrm>
            <a:off x="457200" y="381000"/>
            <a:ext cx="8229600" cy="1290637"/>
          </a:xfrm>
        </p:spPr>
        <p:txBody>
          <a:bodyPr/>
          <a:lstStyle/>
          <a:p>
            <a:r>
              <a:rPr lang="en-US" sz="3200" dirty="0"/>
              <a:t>After Registration: </a:t>
            </a:r>
            <a:br>
              <a:rPr lang="en-US" sz="3200" dirty="0"/>
            </a:br>
            <a:r>
              <a:rPr lang="en-US" sz="3200" dirty="0"/>
              <a:t>Update Standard Operating Policy for Use of the Mayo Clinic IRB</a:t>
            </a:r>
          </a:p>
        </p:txBody>
      </p:sp>
      <p:sp>
        <p:nvSpPr>
          <p:cNvPr id="3" name="Content Placeholder 2">
            <a:extLst>
              <a:ext uri="{FF2B5EF4-FFF2-40B4-BE49-F238E27FC236}">
                <a16:creationId xmlns:a16="http://schemas.microsoft.com/office/drawing/2014/main" id="{378E4DDB-B879-417D-8071-3FF3D1B3DEEB}"/>
              </a:ext>
            </a:extLst>
          </p:cNvPr>
          <p:cNvSpPr>
            <a:spLocks noGrp="1"/>
          </p:cNvSpPr>
          <p:nvPr>
            <p:ph idx="1"/>
          </p:nvPr>
        </p:nvSpPr>
        <p:spPr>
          <a:xfrm>
            <a:off x="304800" y="1704767"/>
            <a:ext cx="8229600" cy="4190513"/>
          </a:xfrm>
        </p:spPr>
        <p:txBody>
          <a:bodyPr/>
          <a:lstStyle/>
          <a:p>
            <a:r>
              <a:rPr lang="en-US" sz="2000" b="1" u="sng" dirty="0"/>
              <a:t>Significant Changes </a:t>
            </a:r>
            <a:r>
              <a:rPr lang="en-US" sz="2000" dirty="0"/>
              <a:t>in Standard Operating Policy for Use of the Mayo Clinic IRB </a:t>
            </a:r>
          </a:p>
          <a:p>
            <a:pPr lvl="1"/>
            <a:r>
              <a:rPr lang="en-US" sz="2000" dirty="0"/>
              <a:t>Provided clarification that local PO and ISSO review is not required</a:t>
            </a:r>
          </a:p>
          <a:p>
            <a:pPr lvl="2"/>
            <a:r>
              <a:rPr lang="en-US" sz="1800" dirty="0"/>
              <a:t>VHA Privacy conducted a national privacy review.</a:t>
            </a:r>
          </a:p>
          <a:p>
            <a:pPr lvl="2"/>
            <a:r>
              <a:rPr lang="en-US" sz="1800" dirty="0"/>
              <a:t>Office of Information Security Research Support Division performed national review of Mayo Clinic REDCap; documentation on ORD’s COVID-19 SharePoint site. </a:t>
            </a:r>
          </a:p>
          <a:p>
            <a:pPr lvl="1"/>
            <a:r>
              <a:rPr lang="en-US" sz="2000" dirty="0"/>
              <a:t>Eliminated references to research service and VA Investigators requesting access to the Mayo Clinic IRB cloud server or Mayo Clinic IRB E-IRB system.  </a:t>
            </a:r>
          </a:p>
          <a:p>
            <a:pPr lvl="1"/>
            <a:r>
              <a:rPr lang="en-US" sz="2000" dirty="0"/>
              <a:t>Local research sites will not need to obtain copies of Mayo Clinic IRB minutes or Mayo Clinic IRB Rosters. </a:t>
            </a:r>
          </a:p>
          <a:p>
            <a:pPr marL="0" indent="0">
              <a:buNone/>
            </a:pPr>
            <a:endParaRPr lang="en-US" sz="2800" dirty="0"/>
          </a:p>
        </p:txBody>
      </p:sp>
    </p:spTree>
    <p:extLst>
      <p:ext uri="{BB962C8B-B14F-4D97-AF65-F5344CB8AC3E}">
        <p14:creationId xmlns:p14="http://schemas.microsoft.com/office/powerpoint/2010/main" val="29910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Topics </a:t>
            </a:r>
          </a:p>
        </p:txBody>
      </p:sp>
      <p:sp>
        <p:nvSpPr>
          <p:cNvPr id="3" name="Content Placeholder 2"/>
          <p:cNvSpPr>
            <a:spLocks noGrp="1"/>
          </p:cNvSpPr>
          <p:nvPr>
            <p:ph idx="1"/>
          </p:nvPr>
        </p:nvSpPr>
        <p:spPr>
          <a:xfrm>
            <a:off x="381000" y="1828800"/>
            <a:ext cx="8229600" cy="4190513"/>
          </a:xfrm>
        </p:spPr>
        <p:txBody>
          <a:bodyPr/>
          <a:lstStyle/>
          <a:p>
            <a:r>
              <a:rPr lang="en-US" sz="2400" dirty="0"/>
              <a:t>Implementation of the Protocol Process for initiating the Mayo Clinic Convalescent Plasma Expanded Access Program</a:t>
            </a:r>
          </a:p>
          <a:p>
            <a:pPr lvl="1"/>
            <a:r>
              <a:rPr lang="en-US" dirty="0"/>
              <a:t>Key Changes that have occurred in processes and documents</a:t>
            </a:r>
          </a:p>
          <a:p>
            <a:pPr lvl="1"/>
            <a:r>
              <a:rPr lang="en-US" dirty="0"/>
              <a:t>Communication with the Mayo Clinic IRB</a:t>
            </a:r>
          </a:p>
          <a:p>
            <a:pPr lvl="1"/>
            <a:r>
              <a:rPr lang="en-US" dirty="0"/>
              <a:t>R&amp;D Committee approval</a:t>
            </a:r>
          </a:p>
          <a:p>
            <a:pPr lvl="1"/>
            <a:r>
              <a:rPr lang="en-US" dirty="0"/>
              <a:t>Informed Consent</a:t>
            </a:r>
          </a:p>
          <a:p>
            <a:pPr lvl="1"/>
            <a:r>
              <a:rPr lang="en-US" dirty="0"/>
              <a:t>Protocol required reporting</a:t>
            </a:r>
          </a:p>
          <a:p>
            <a:r>
              <a:rPr lang="en-US" sz="2400" dirty="0"/>
              <a:t>Use of iMED Consent by VA Facilities for the Mayo Clinic Convalescent Plasma Expanded Access Program </a:t>
            </a:r>
          </a:p>
          <a:p>
            <a:pPr marL="0" indent="0">
              <a:buNone/>
            </a:pPr>
            <a:r>
              <a:rPr lang="en-US" sz="2400" dirty="0"/>
              <a:t> </a:t>
            </a:r>
          </a:p>
          <a:p>
            <a:pPr marL="0" indent="0">
              <a:buNone/>
            </a:pPr>
            <a:endParaRPr lang="en-US" sz="2400" dirty="0"/>
          </a:p>
        </p:txBody>
      </p:sp>
    </p:spTree>
    <p:extLst>
      <p:ext uri="{BB962C8B-B14F-4D97-AF65-F5344CB8AC3E}">
        <p14:creationId xmlns:p14="http://schemas.microsoft.com/office/powerpoint/2010/main" val="2768905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A5D9-7A56-4AC6-82BC-7588F428F30F}"/>
              </a:ext>
            </a:extLst>
          </p:cNvPr>
          <p:cNvSpPr>
            <a:spLocks noGrp="1"/>
          </p:cNvSpPr>
          <p:nvPr>
            <p:ph type="title"/>
          </p:nvPr>
        </p:nvSpPr>
        <p:spPr>
          <a:xfrm>
            <a:off x="457200" y="381000"/>
            <a:ext cx="8229600" cy="1290637"/>
          </a:xfrm>
        </p:spPr>
        <p:txBody>
          <a:bodyPr/>
          <a:lstStyle/>
          <a:p>
            <a:r>
              <a:rPr lang="en-US" sz="3200" dirty="0"/>
              <a:t>After Registration: </a:t>
            </a:r>
            <a:br>
              <a:rPr lang="en-US" sz="3200" dirty="0"/>
            </a:br>
            <a:r>
              <a:rPr lang="en-US" sz="3200" dirty="0"/>
              <a:t>Update Standard Operating Policy for Use of the Mayo Clinic IRB (cont.)</a:t>
            </a:r>
          </a:p>
        </p:txBody>
      </p:sp>
      <p:sp>
        <p:nvSpPr>
          <p:cNvPr id="3" name="Content Placeholder 2">
            <a:extLst>
              <a:ext uri="{FF2B5EF4-FFF2-40B4-BE49-F238E27FC236}">
                <a16:creationId xmlns:a16="http://schemas.microsoft.com/office/drawing/2014/main" id="{378E4DDB-B879-417D-8071-3FF3D1B3DEEB}"/>
              </a:ext>
            </a:extLst>
          </p:cNvPr>
          <p:cNvSpPr>
            <a:spLocks noGrp="1"/>
          </p:cNvSpPr>
          <p:nvPr>
            <p:ph idx="1"/>
          </p:nvPr>
        </p:nvSpPr>
        <p:spPr>
          <a:xfrm>
            <a:off x="304800" y="1704767"/>
            <a:ext cx="8229600" cy="4190513"/>
          </a:xfrm>
        </p:spPr>
        <p:txBody>
          <a:bodyPr/>
          <a:lstStyle/>
          <a:p>
            <a:r>
              <a:rPr lang="en-US" sz="2000" dirty="0"/>
              <a:t>Clarified no Safety Review Subcommittee (SRS) approval required.</a:t>
            </a:r>
          </a:p>
          <a:p>
            <a:r>
              <a:rPr lang="en-US" sz="2000" dirty="0"/>
              <a:t>Clarified that all serious adverse event reporting will go thru the Mayo Clinic Convalescent Plasma portal using the specified forms. </a:t>
            </a:r>
          </a:p>
          <a:p>
            <a:r>
              <a:rPr lang="en-US" sz="2000" dirty="0"/>
              <a:t>Included information regarding informed consent option for an exception from informed consent when written informed consent cannot be obtained from the subject or the subject’s Legally Authorized Representative.</a:t>
            </a:r>
          </a:p>
          <a:p>
            <a:pPr marL="0" indent="0">
              <a:buNone/>
            </a:pPr>
            <a:endParaRPr lang="en-US" sz="2800" dirty="0"/>
          </a:p>
        </p:txBody>
      </p:sp>
    </p:spTree>
    <p:extLst>
      <p:ext uri="{BB962C8B-B14F-4D97-AF65-F5344CB8AC3E}">
        <p14:creationId xmlns:p14="http://schemas.microsoft.com/office/powerpoint/2010/main" val="516752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B3E8-B6D4-4C2E-8037-A56483798900}"/>
              </a:ext>
            </a:extLst>
          </p:cNvPr>
          <p:cNvSpPr>
            <a:spLocks noGrp="1"/>
          </p:cNvSpPr>
          <p:nvPr>
            <p:ph type="title"/>
          </p:nvPr>
        </p:nvSpPr>
        <p:spPr/>
        <p:txBody>
          <a:bodyPr/>
          <a:lstStyle/>
          <a:p>
            <a:r>
              <a:rPr lang="en-US" dirty="0"/>
              <a:t>Next Change:  Physician/Principal Investigator Registration </a:t>
            </a:r>
          </a:p>
        </p:txBody>
      </p:sp>
      <p:pic>
        <p:nvPicPr>
          <p:cNvPr id="5" name="Content Placeholder 4" descr="A close up of a toy&#10;&#10;Description automatically generated">
            <a:extLst>
              <a:ext uri="{FF2B5EF4-FFF2-40B4-BE49-F238E27FC236}">
                <a16:creationId xmlns:a16="http://schemas.microsoft.com/office/drawing/2014/main" id="{A9329D88-5FF0-46F9-80D1-552ED387DA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628706"/>
            <a:ext cx="5334000" cy="5334000"/>
          </a:xfrm>
        </p:spPr>
      </p:pic>
    </p:spTree>
    <p:extLst>
      <p:ext uri="{BB962C8B-B14F-4D97-AF65-F5344CB8AC3E}">
        <p14:creationId xmlns:p14="http://schemas.microsoft.com/office/powerpoint/2010/main" val="3296309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B0B2-3306-47D4-88E0-742D599B1A0D}"/>
              </a:ext>
            </a:extLst>
          </p:cNvPr>
          <p:cNvSpPr>
            <a:spLocks noGrp="1"/>
          </p:cNvSpPr>
          <p:nvPr>
            <p:ph type="title"/>
          </p:nvPr>
        </p:nvSpPr>
        <p:spPr/>
        <p:txBody>
          <a:bodyPr/>
          <a:lstStyle/>
          <a:p>
            <a:r>
              <a:rPr lang="en-US" dirty="0"/>
              <a:t>Physician/Principal Investigator Registration</a:t>
            </a:r>
          </a:p>
        </p:txBody>
      </p:sp>
      <p:sp>
        <p:nvSpPr>
          <p:cNvPr id="3" name="Content Placeholder 2">
            <a:extLst>
              <a:ext uri="{FF2B5EF4-FFF2-40B4-BE49-F238E27FC236}">
                <a16:creationId xmlns:a16="http://schemas.microsoft.com/office/drawing/2014/main" id="{A4559DF7-3CD7-413A-958C-C943947919D7}"/>
              </a:ext>
            </a:extLst>
          </p:cNvPr>
          <p:cNvSpPr>
            <a:spLocks noGrp="1"/>
          </p:cNvSpPr>
          <p:nvPr>
            <p:ph sz="half" idx="1"/>
          </p:nvPr>
        </p:nvSpPr>
        <p:spPr>
          <a:xfrm>
            <a:off x="152400" y="1918838"/>
            <a:ext cx="4343400" cy="4207325"/>
          </a:xfrm>
          <a:ln w="19050">
            <a:solidFill>
              <a:schemeClr val="accent1">
                <a:shade val="50000"/>
              </a:schemeClr>
            </a:solidFill>
          </a:ln>
        </p:spPr>
        <p:txBody>
          <a:bodyPr>
            <a:normAutofit fontScale="77500" lnSpcReduction="20000"/>
          </a:bodyPr>
          <a:lstStyle/>
          <a:p>
            <a:pPr marL="0" indent="0">
              <a:lnSpc>
                <a:spcPct val="120000"/>
              </a:lnSpc>
              <a:buNone/>
            </a:pPr>
            <a:r>
              <a:rPr lang="en-US" u="sng" dirty="0"/>
              <a:t>Unchanged:</a:t>
            </a:r>
          </a:p>
          <a:p>
            <a:pPr>
              <a:lnSpc>
                <a:spcPct val="120000"/>
              </a:lnSpc>
            </a:pPr>
            <a:r>
              <a:rPr lang="en-US" dirty="0"/>
              <a:t>VA Facilities can have multiple registered Physicians.</a:t>
            </a:r>
          </a:p>
          <a:p>
            <a:pPr>
              <a:lnSpc>
                <a:spcPct val="120000"/>
              </a:lnSpc>
            </a:pPr>
            <a:r>
              <a:rPr lang="en-US" dirty="0"/>
              <a:t>Each physician is a Principal Investigator.</a:t>
            </a:r>
          </a:p>
          <a:p>
            <a:pPr>
              <a:lnSpc>
                <a:spcPct val="120000"/>
              </a:lnSpc>
            </a:pPr>
            <a:r>
              <a:rPr lang="en-US" dirty="0"/>
              <a:t>Physicians register prior to VA Facility R&amp;D Committee approval.</a:t>
            </a:r>
          </a:p>
          <a:p>
            <a:pPr>
              <a:lnSpc>
                <a:spcPct val="120000"/>
              </a:lnSpc>
            </a:pPr>
            <a:r>
              <a:rPr lang="en-US" dirty="0"/>
              <a:t>Physicians receive email after Physician/PI Registration.</a:t>
            </a:r>
          </a:p>
          <a:p>
            <a:pPr marL="0" indent="0">
              <a:buNone/>
            </a:pPr>
            <a:endParaRPr lang="en-US" dirty="0"/>
          </a:p>
        </p:txBody>
      </p:sp>
      <p:sp>
        <p:nvSpPr>
          <p:cNvPr id="4" name="Content Placeholder 3">
            <a:extLst>
              <a:ext uri="{FF2B5EF4-FFF2-40B4-BE49-F238E27FC236}">
                <a16:creationId xmlns:a16="http://schemas.microsoft.com/office/drawing/2014/main" id="{1DA2F586-EC4F-4D72-A1A1-C69432E6ED50}"/>
              </a:ext>
            </a:extLst>
          </p:cNvPr>
          <p:cNvSpPr>
            <a:spLocks noGrp="1"/>
          </p:cNvSpPr>
          <p:nvPr>
            <p:ph sz="half" idx="10"/>
          </p:nvPr>
        </p:nvSpPr>
        <p:spPr>
          <a:xfrm>
            <a:off x="4648202" y="1923322"/>
            <a:ext cx="4222356" cy="4207325"/>
          </a:xfrm>
          <a:ln w="19050">
            <a:solidFill>
              <a:srgbClr val="FF0000"/>
            </a:solidFill>
          </a:ln>
        </p:spPr>
        <p:txBody>
          <a:bodyPr>
            <a:normAutofit/>
          </a:bodyPr>
          <a:lstStyle/>
          <a:p>
            <a:pPr marL="0" indent="0">
              <a:buNone/>
            </a:pPr>
            <a:r>
              <a:rPr lang="en-US" sz="2200" u="sng" dirty="0"/>
              <a:t>Changed :</a:t>
            </a:r>
          </a:p>
          <a:p>
            <a:r>
              <a:rPr lang="en-US" sz="2200" dirty="0"/>
              <a:t>Physicians sign a Form FDA 1572 at the time of physician registration through electronic data </a:t>
            </a:r>
            <a:r>
              <a:rPr lang="en-US" sz="2200"/>
              <a:t>capture.</a:t>
            </a:r>
          </a:p>
          <a:p>
            <a:r>
              <a:rPr lang="en-US" sz="2200"/>
              <a:t>Registered </a:t>
            </a:r>
            <a:r>
              <a:rPr lang="en-US" sz="2200" dirty="0"/>
              <a:t>Physician receives completed FDA Form 1572 from Mayo Clinic after Physician/PI Registration. </a:t>
            </a:r>
          </a:p>
        </p:txBody>
      </p:sp>
    </p:spTree>
    <p:extLst>
      <p:ext uri="{BB962C8B-B14F-4D97-AF65-F5344CB8AC3E}">
        <p14:creationId xmlns:p14="http://schemas.microsoft.com/office/powerpoint/2010/main" val="3600465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9321B-B90D-4F04-BC96-A03E5359E7CE}"/>
              </a:ext>
            </a:extLst>
          </p:cNvPr>
          <p:cNvSpPr>
            <a:spLocks noGrp="1"/>
          </p:cNvSpPr>
          <p:nvPr>
            <p:ph type="title"/>
          </p:nvPr>
        </p:nvSpPr>
        <p:spPr/>
        <p:txBody>
          <a:bodyPr/>
          <a:lstStyle/>
          <a:p>
            <a:r>
              <a:rPr lang="en-US" dirty="0"/>
              <a:t>Physician Registration</a:t>
            </a:r>
          </a:p>
        </p:txBody>
      </p:sp>
      <p:sp>
        <p:nvSpPr>
          <p:cNvPr id="5" name="TextBox 4">
            <a:extLst>
              <a:ext uri="{FF2B5EF4-FFF2-40B4-BE49-F238E27FC236}">
                <a16:creationId xmlns:a16="http://schemas.microsoft.com/office/drawing/2014/main" id="{650E6B5B-84CE-4060-8383-65101F560515}"/>
              </a:ext>
            </a:extLst>
          </p:cNvPr>
          <p:cNvSpPr txBox="1"/>
          <p:nvPr/>
        </p:nvSpPr>
        <p:spPr>
          <a:xfrm>
            <a:off x="533400" y="6324600"/>
            <a:ext cx="7924800" cy="369332"/>
          </a:xfrm>
          <a:prstGeom prst="rect">
            <a:avLst/>
          </a:prstGeom>
          <a:noFill/>
        </p:spPr>
        <p:txBody>
          <a:bodyPr wrap="square" rtlCol="0">
            <a:spAutoFit/>
          </a:bodyPr>
          <a:lstStyle/>
          <a:p>
            <a:r>
              <a:rPr lang="en-US" u="sng" dirty="0">
                <a:hlinkClick r:id="rId2"/>
              </a:rPr>
              <a:t>https://redcap2.mayo.edu/redcap/surveys/?s=N44T8M9PED</a:t>
            </a:r>
            <a:endParaRPr lang="en-US" dirty="0"/>
          </a:p>
        </p:txBody>
      </p:sp>
      <p:pic>
        <p:nvPicPr>
          <p:cNvPr id="7" name="Picture 6">
            <a:extLst>
              <a:ext uri="{FF2B5EF4-FFF2-40B4-BE49-F238E27FC236}">
                <a16:creationId xmlns:a16="http://schemas.microsoft.com/office/drawing/2014/main" id="{E634B942-FF5F-478C-A3AC-C8B98B9176A3}"/>
              </a:ext>
            </a:extLst>
          </p:cNvPr>
          <p:cNvPicPr>
            <a:picLocks noChangeAspect="1"/>
          </p:cNvPicPr>
          <p:nvPr/>
        </p:nvPicPr>
        <p:blipFill rotWithShape="1">
          <a:blip r:embed="rId3"/>
          <a:srcRect l="23334" t="13343" r="24999" b="5186"/>
          <a:stretch/>
        </p:blipFill>
        <p:spPr>
          <a:xfrm>
            <a:off x="1447800" y="1643256"/>
            <a:ext cx="5105400" cy="4528458"/>
          </a:xfrm>
          <a:prstGeom prst="rect">
            <a:avLst/>
          </a:prstGeom>
        </p:spPr>
      </p:pic>
    </p:spTree>
    <p:extLst>
      <p:ext uri="{BB962C8B-B14F-4D97-AF65-F5344CB8AC3E}">
        <p14:creationId xmlns:p14="http://schemas.microsoft.com/office/powerpoint/2010/main" val="1629438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ABC3D9-BECF-4A62-90D1-1D31D770DBC3}"/>
              </a:ext>
            </a:extLst>
          </p:cNvPr>
          <p:cNvSpPr>
            <a:spLocks noGrp="1"/>
          </p:cNvSpPr>
          <p:nvPr>
            <p:ph type="title"/>
          </p:nvPr>
        </p:nvSpPr>
        <p:spPr/>
        <p:txBody>
          <a:bodyPr/>
          <a:lstStyle/>
          <a:p>
            <a:r>
              <a:rPr lang="en-US" dirty="0"/>
              <a:t>Physician/Principal Investigator Receives Registration:  Example</a:t>
            </a:r>
          </a:p>
        </p:txBody>
      </p:sp>
      <p:pic>
        <p:nvPicPr>
          <p:cNvPr id="7" name="Content Placeholder 6">
            <a:extLst>
              <a:ext uri="{FF2B5EF4-FFF2-40B4-BE49-F238E27FC236}">
                <a16:creationId xmlns:a16="http://schemas.microsoft.com/office/drawing/2014/main" id="{7BA6296F-A0D6-4EA7-8B3E-47D53E109681}"/>
              </a:ext>
            </a:extLst>
          </p:cNvPr>
          <p:cNvPicPr>
            <a:picLocks noGrp="1" noChangeAspect="1"/>
          </p:cNvPicPr>
          <p:nvPr>
            <p:ph idx="1"/>
          </p:nvPr>
        </p:nvPicPr>
        <p:blipFill rotWithShape="1">
          <a:blip r:embed="rId2"/>
          <a:srcRect l="2976" t="17589" r="7402" b="7325"/>
          <a:stretch/>
        </p:blipFill>
        <p:spPr>
          <a:xfrm>
            <a:off x="96643" y="1828800"/>
            <a:ext cx="8408019" cy="4114800"/>
          </a:xfrm>
          <a:prstGeom prst="rect">
            <a:avLst/>
          </a:prstGeom>
        </p:spPr>
      </p:pic>
    </p:spTree>
    <p:extLst>
      <p:ext uri="{BB962C8B-B14F-4D97-AF65-F5344CB8AC3E}">
        <p14:creationId xmlns:p14="http://schemas.microsoft.com/office/powerpoint/2010/main" val="1310527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ABC3D9-BECF-4A62-90D1-1D31D770DBC3}"/>
              </a:ext>
            </a:extLst>
          </p:cNvPr>
          <p:cNvSpPr>
            <a:spLocks noGrp="1"/>
          </p:cNvSpPr>
          <p:nvPr>
            <p:ph type="title"/>
          </p:nvPr>
        </p:nvSpPr>
        <p:spPr/>
        <p:txBody>
          <a:bodyPr/>
          <a:lstStyle/>
          <a:p>
            <a:r>
              <a:rPr lang="en-US" dirty="0"/>
              <a:t>Physician/Principal Investigator Receives Registration: Example (cont.)</a:t>
            </a:r>
          </a:p>
        </p:txBody>
      </p:sp>
      <p:pic>
        <p:nvPicPr>
          <p:cNvPr id="4" name="Picture 3">
            <a:extLst>
              <a:ext uri="{FF2B5EF4-FFF2-40B4-BE49-F238E27FC236}">
                <a16:creationId xmlns:a16="http://schemas.microsoft.com/office/drawing/2014/main" id="{6996550E-26DD-4524-913A-E9A92790E43E}"/>
              </a:ext>
            </a:extLst>
          </p:cNvPr>
          <p:cNvPicPr>
            <a:picLocks noChangeAspect="1"/>
          </p:cNvPicPr>
          <p:nvPr/>
        </p:nvPicPr>
        <p:blipFill rotWithShape="1">
          <a:blip r:embed="rId2"/>
          <a:srcRect l="5000" t="18889" r="7500" b="5555"/>
          <a:stretch/>
        </p:blipFill>
        <p:spPr>
          <a:xfrm>
            <a:off x="679174" y="2133600"/>
            <a:ext cx="8001000" cy="3886200"/>
          </a:xfrm>
          <a:prstGeom prst="rect">
            <a:avLst/>
          </a:prstGeom>
        </p:spPr>
      </p:pic>
      <p:sp>
        <p:nvSpPr>
          <p:cNvPr id="9" name="Arrow: Left 8">
            <a:extLst>
              <a:ext uri="{FF2B5EF4-FFF2-40B4-BE49-F238E27FC236}">
                <a16:creationId xmlns:a16="http://schemas.microsoft.com/office/drawing/2014/main" id="{CF9D6FF9-6424-412F-ABF3-5D1400754BA1}"/>
              </a:ext>
            </a:extLst>
          </p:cNvPr>
          <p:cNvSpPr/>
          <p:nvPr/>
        </p:nvSpPr>
        <p:spPr>
          <a:xfrm>
            <a:off x="4038600" y="4495800"/>
            <a:ext cx="3733800" cy="1752600"/>
          </a:xfrm>
          <a:prstGeom prst="lef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This is the Date your VA Physician/PI is approved by the Mayo Clinic IRB</a:t>
            </a:r>
          </a:p>
        </p:txBody>
      </p:sp>
    </p:spTree>
    <p:extLst>
      <p:ext uri="{BB962C8B-B14F-4D97-AF65-F5344CB8AC3E}">
        <p14:creationId xmlns:p14="http://schemas.microsoft.com/office/powerpoint/2010/main" val="408206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4E69-5296-41CB-8C3C-FDF8F53DD470}"/>
              </a:ext>
            </a:extLst>
          </p:cNvPr>
          <p:cNvSpPr>
            <a:spLocks noGrp="1"/>
          </p:cNvSpPr>
          <p:nvPr>
            <p:ph type="title"/>
          </p:nvPr>
        </p:nvSpPr>
        <p:spPr/>
        <p:txBody>
          <a:bodyPr/>
          <a:lstStyle/>
          <a:p>
            <a:r>
              <a:rPr lang="en-US" dirty="0"/>
              <a:t>R&amp;D Committee Review</a:t>
            </a:r>
          </a:p>
        </p:txBody>
      </p:sp>
      <p:sp>
        <p:nvSpPr>
          <p:cNvPr id="3" name="Content Placeholder 2">
            <a:extLst>
              <a:ext uri="{FF2B5EF4-FFF2-40B4-BE49-F238E27FC236}">
                <a16:creationId xmlns:a16="http://schemas.microsoft.com/office/drawing/2014/main" id="{171980DD-43A4-4AE6-AB36-03F02AD1162B}"/>
              </a:ext>
            </a:extLst>
          </p:cNvPr>
          <p:cNvSpPr>
            <a:spLocks noGrp="1"/>
          </p:cNvSpPr>
          <p:nvPr>
            <p:ph idx="1"/>
          </p:nvPr>
        </p:nvSpPr>
        <p:spPr>
          <a:xfrm>
            <a:off x="381000" y="1828800"/>
            <a:ext cx="8305800" cy="4449763"/>
          </a:xfrm>
        </p:spPr>
        <p:txBody>
          <a:bodyPr/>
          <a:lstStyle/>
          <a:p>
            <a:pPr marL="0" indent="0">
              <a:buNone/>
            </a:pPr>
            <a:r>
              <a:rPr lang="en-US" sz="2400" dirty="0"/>
              <a:t>    One R&amp;D Committee approval required (even for multiple   </a:t>
            </a:r>
          </a:p>
          <a:p>
            <a:pPr marL="0" indent="0">
              <a:buNone/>
            </a:pPr>
            <a:r>
              <a:rPr lang="en-US" sz="2400" dirty="0"/>
              <a:t>    Investigators/Physicians)</a:t>
            </a:r>
          </a:p>
          <a:p>
            <a:pPr marL="0" indent="0">
              <a:buNone/>
            </a:pPr>
            <a:r>
              <a:rPr lang="en-US" sz="2400" dirty="0"/>
              <a:t>	R&amp;D Committee can use designated review process</a:t>
            </a:r>
          </a:p>
          <a:p>
            <a:pPr marL="0" indent="0">
              <a:buNone/>
            </a:pPr>
            <a:r>
              <a:rPr lang="en-US" sz="2400" dirty="0"/>
              <a:t>   	No SRS review</a:t>
            </a:r>
          </a:p>
          <a:p>
            <a:pPr marL="0" indent="0">
              <a:buNone/>
            </a:pPr>
            <a:r>
              <a:rPr lang="en-US" sz="2400" dirty="0"/>
              <a:t>	No Local Privacy Officer review</a:t>
            </a:r>
          </a:p>
          <a:p>
            <a:pPr marL="0" indent="0">
              <a:buNone/>
            </a:pPr>
            <a:r>
              <a:rPr lang="en-US" sz="2400" dirty="0"/>
              <a:t>	No Local ISSO review</a:t>
            </a:r>
          </a:p>
          <a:p>
            <a:pPr marL="0" indent="0">
              <a:buNone/>
            </a:pPr>
            <a:r>
              <a:rPr lang="en-US" sz="2400" dirty="0"/>
              <a:t>	No R&amp;D Committee continuing review </a:t>
            </a:r>
          </a:p>
          <a:p>
            <a:pPr marL="0" indent="0">
              <a:buNone/>
            </a:pPr>
            <a:r>
              <a:rPr lang="en-US" sz="2400" dirty="0"/>
              <a:t>		</a:t>
            </a:r>
          </a:p>
          <a:p>
            <a:pPr marL="0" indent="0">
              <a:buNone/>
            </a:pPr>
            <a:endParaRPr lang="en-US" sz="2400" dirty="0"/>
          </a:p>
        </p:txBody>
      </p:sp>
      <p:pic>
        <p:nvPicPr>
          <p:cNvPr id="5" name="Picture 4" descr="A picture containing drawing&#10;&#10;Description automatically generated">
            <a:extLst>
              <a:ext uri="{FF2B5EF4-FFF2-40B4-BE49-F238E27FC236}">
                <a16:creationId xmlns:a16="http://schemas.microsoft.com/office/drawing/2014/main" id="{2B2D1888-DA09-400C-979F-9009E44FC3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2" y="3274257"/>
            <a:ext cx="635848" cy="63584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CB49976-796E-4CFC-A85D-AA374190DF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352" y="1676400"/>
            <a:ext cx="509696" cy="54303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90131C6B-81CE-4919-AC56-5B2868311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174" y="2714008"/>
            <a:ext cx="509696" cy="54303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8D5CE035-F265-45B5-A0C3-AA5B1E83EE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3868829"/>
            <a:ext cx="635848" cy="635848"/>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2A2586E6-91E5-4E3D-8272-1B0691B169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4382286"/>
            <a:ext cx="635848" cy="63584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3E1C67D-87EA-48E4-A7DB-2C604B9A79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4895743"/>
            <a:ext cx="635848" cy="635848"/>
          </a:xfrm>
          <a:prstGeom prst="rect">
            <a:avLst/>
          </a:prstGeom>
        </p:spPr>
      </p:pic>
    </p:spTree>
    <p:extLst>
      <p:ext uri="{BB962C8B-B14F-4D97-AF65-F5344CB8AC3E}">
        <p14:creationId xmlns:p14="http://schemas.microsoft.com/office/powerpoint/2010/main" val="2673838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CFC7-7157-448F-8E4A-E74BEC874516}"/>
              </a:ext>
            </a:extLst>
          </p:cNvPr>
          <p:cNvSpPr>
            <a:spLocks noGrp="1"/>
          </p:cNvSpPr>
          <p:nvPr>
            <p:ph type="title"/>
          </p:nvPr>
        </p:nvSpPr>
        <p:spPr/>
        <p:txBody>
          <a:bodyPr/>
          <a:lstStyle/>
          <a:p>
            <a:r>
              <a:rPr lang="en-US" sz="2400" dirty="0"/>
              <a:t>Following R&amp;D Committee Approval and ACOS/R&amp;D Notification: </a:t>
            </a:r>
            <a:br>
              <a:rPr lang="en-US" sz="2400" dirty="0"/>
            </a:br>
            <a:r>
              <a:rPr lang="en-US" sz="2400" dirty="0"/>
              <a:t>Patient Registration </a:t>
            </a:r>
          </a:p>
        </p:txBody>
      </p:sp>
      <p:pic>
        <p:nvPicPr>
          <p:cNvPr id="4" name="Content Placeholder 3">
            <a:extLst>
              <a:ext uri="{FF2B5EF4-FFF2-40B4-BE49-F238E27FC236}">
                <a16:creationId xmlns:a16="http://schemas.microsoft.com/office/drawing/2014/main" id="{7CEF94AB-C878-4339-8610-3C233E3B00F2}"/>
              </a:ext>
            </a:extLst>
          </p:cNvPr>
          <p:cNvPicPr>
            <a:picLocks noGrp="1" noChangeAspect="1"/>
          </p:cNvPicPr>
          <p:nvPr>
            <p:ph idx="1"/>
          </p:nvPr>
        </p:nvPicPr>
        <p:blipFill>
          <a:blip r:embed="rId2"/>
          <a:stretch>
            <a:fillRect/>
          </a:stretch>
        </p:blipFill>
        <p:spPr>
          <a:xfrm>
            <a:off x="381000" y="1676400"/>
            <a:ext cx="7924800" cy="4648200"/>
          </a:xfrm>
          <a:prstGeom prst="rect">
            <a:avLst/>
          </a:prstGeom>
        </p:spPr>
      </p:pic>
      <p:sp>
        <p:nvSpPr>
          <p:cNvPr id="3" name="Rectangle 2">
            <a:extLst>
              <a:ext uri="{FF2B5EF4-FFF2-40B4-BE49-F238E27FC236}">
                <a16:creationId xmlns:a16="http://schemas.microsoft.com/office/drawing/2014/main" id="{26B8624E-30D6-479D-895A-6802747993C1}"/>
              </a:ext>
            </a:extLst>
          </p:cNvPr>
          <p:cNvSpPr/>
          <p:nvPr/>
        </p:nvSpPr>
        <p:spPr>
          <a:xfrm>
            <a:off x="457200" y="6260196"/>
            <a:ext cx="6553200" cy="646331"/>
          </a:xfrm>
          <a:prstGeom prst="rect">
            <a:avLst/>
          </a:prstGeom>
        </p:spPr>
        <p:txBody>
          <a:bodyPr wrap="square">
            <a:spAutoFit/>
          </a:bodyPr>
          <a:lstStyle/>
          <a:p>
            <a:r>
              <a:rPr lang="en-US" dirty="0">
                <a:hlinkClick r:id="rId3"/>
              </a:rPr>
              <a:t>https://redcap2.mayo.edu/redcap/surveys/?s=R3DHR7X8N4</a:t>
            </a:r>
            <a:endParaRPr lang="en-US" dirty="0"/>
          </a:p>
          <a:p>
            <a:endParaRPr lang="en-US" dirty="0"/>
          </a:p>
        </p:txBody>
      </p:sp>
    </p:spTree>
    <p:extLst>
      <p:ext uri="{BB962C8B-B14F-4D97-AF65-F5344CB8AC3E}">
        <p14:creationId xmlns:p14="http://schemas.microsoft.com/office/powerpoint/2010/main" val="2150217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CFC7-7157-448F-8E4A-E74BEC874516}"/>
              </a:ext>
            </a:extLst>
          </p:cNvPr>
          <p:cNvSpPr>
            <a:spLocks noGrp="1"/>
          </p:cNvSpPr>
          <p:nvPr>
            <p:ph type="title"/>
          </p:nvPr>
        </p:nvSpPr>
        <p:spPr/>
        <p:txBody>
          <a:bodyPr/>
          <a:lstStyle/>
          <a:p>
            <a:br>
              <a:rPr lang="en-US" sz="2200" dirty="0"/>
            </a:br>
            <a:r>
              <a:rPr lang="en-US" sz="2800" dirty="0"/>
              <a:t>Patient Registration: </a:t>
            </a:r>
            <a:br>
              <a:rPr lang="en-US" sz="2800" dirty="0"/>
            </a:br>
            <a:r>
              <a:rPr lang="en-US" sz="2800" dirty="0"/>
              <a:t>Contact Information for Office Nurse/Research Coordinator</a:t>
            </a:r>
          </a:p>
        </p:txBody>
      </p:sp>
      <p:sp>
        <p:nvSpPr>
          <p:cNvPr id="3" name="Rectangle 2">
            <a:extLst>
              <a:ext uri="{FF2B5EF4-FFF2-40B4-BE49-F238E27FC236}">
                <a16:creationId xmlns:a16="http://schemas.microsoft.com/office/drawing/2014/main" id="{26B8624E-30D6-479D-895A-6802747993C1}"/>
              </a:ext>
            </a:extLst>
          </p:cNvPr>
          <p:cNvSpPr/>
          <p:nvPr/>
        </p:nvSpPr>
        <p:spPr>
          <a:xfrm>
            <a:off x="457200" y="6260196"/>
            <a:ext cx="6553200" cy="646331"/>
          </a:xfrm>
          <a:prstGeom prst="rect">
            <a:avLst/>
          </a:prstGeom>
        </p:spPr>
        <p:txBody>
          <a:bodyPr wrap="square">
            <a:spAutoFit/>
          </a:bodyPr>
          <a:lstStyle/>
          <a:p>
            <a:r>
              <a:rPr lang="en-US" dirty="0">
                <a:hlinkClick r:id="rId2"/>
              </a:rPr>
              <a:t>https://redcap2.mayo.edu/redcap/surveys/?s=R3DHR7X8N4</a:t>
            </a:r>
            <a:endParaRPr lang="en-US" dirty="0"/>
          </a:p>
          <a:p>
            <a:endParaRPr lang="en-US" dirty="0"/>
          </a:p>
        </p:txBody>
      </p:sp>
      <p:pic>
        <p:nvPicPr>
          <p:cNvPr id="7" name="Picture 6">
            <a:extLst>
              <a:ext uri="{FF2B5EF4-FFF2-40B4-BE49-F238E27FC236}">
                <a16:creationId xmlns:a16="http://schemas.microsoft.com/office/drawing/2014/main" id="{D68AF6F0-F1FA-4983-80A5-8E36AC9DBBFF}"/>
              </a:ext>
            </a:extLst>
          </p:cNvPr>
          <p:cNvPicPr>
            <a:picLocks noChangeAspect="1"/>
          </p:cNvPicPr>
          <p:nvPr/>
        </p:nvPicPr>
        <p:blipFill rotWithShape="1">
          <a:blip r:embed="rId3"/>
          <a:srcRect l="23452" t="14332" r="24512" b="21825"/>
          <a:stretch/>
        </p:blipFill>
        <p:spPr>
          <a:xfrm>
            <a:off x="1143000" y="1651421"/>
            <a:ext cx="6477000" cy="4470042"/>
          </a:xfrm>
          <a:prstGeom prst="rect">
            <a:avLst/>
          </a:prstGeom>
        </p:spPr>
      </p:pic>
      <p:sp>
        <p:nvSpPr>
          <p:cNvPr id="5" name="Arrow: Left 4">
            <a:extLst>
              <a:ext uri="{FF2B5EF4-FFF2-40B4-BE49-F238E27FC236}">
                <a16:creationId xmlns:a16="http://schemas.microsoft.com/office/drawing/2014/main" id="{5F905F50-EE21-41A8-830D-6AFA77F8222E}"/>
              </a:ext>
            </a:extLst>
          </p:cNvPr>
          <p:cNvSpPr/>
          <p:nvPr/>
        </p:nvSpPr>
        <p:spPr>
          <a:xfrm>
            <a:off x="5600700" y="1828800"/>
            <a:ext cx="2400300" cy="598035"/>
          </a:xfrm>
          <a:prstGeom prst="lef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5782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5644-5F04-4395-A758-5B04B5B68ED5}"/>
              </a:ext>
            </a:extLst>
          </p:cNvPr>
          <p:cNvSpPr>
            <a:spLocks noGrp="1"/>
          </p:cNvSpPr>
          <p:nvPr>
            <p:ph type="title"/>
          </p:nvPr>
        </p:nvSpPr>
        <p:spPr/>
        <p:txBody>
          <a:bodyPr/>
          <a:lstStyle/>
          <a:p>
            <a:r>
              <a:rPr lang="en-US" sz="3000" dirty="0"/>
              <a:t>Information Received by the Physician/Principal Investigator Following Patient Registration</a:t>
            </a:r>
          </a:p>
        </p:txBody>
      </p:sp>
      <p:sp>
        <p:nvSpPr>
          <p:cNvPr id="3" name="Content Placeholder 2">
            <a:extLst>
              <a:ext uri="{FF2B5EF4-FFF2-40B4-BE49-F238E27FC236}">
                <a16:creationId xmlns:a16="http://schemas.microsoft.com/office/drawing/2014/main" id="{CD0C973E-A146-4F6F-9D9D-27C1D3E346E4}"/>
              </a:ext>
            </a:extLst>
          </p:cNvPr>
          <p:cNvSpPr>
            <a:spLocks noGrp="1"/>
          </p:cNvSpPr>
          <p:nvPr>
            <p:ph idx="1"/>
          </p:nvPr>
        </p:nvSpPr>
        <p:spPr/>
        <p:txBody>
          <a:bodyPr/>
          <a:lstStyle/>
          <a:p>
            <a:pPr marL="0" indent="0">
              <a:buNone/>
            </a:pPr>
            <a:r>
              <a:rPr lang="en-US" sz="1400" b="1" dirty="0"/>
              <a:t>From:</a:t>
            </a:r>
            <a:r>
              <a:rPr lang="en-US" sz="1400" dirty="0"/>
              <a:t> US Covid Plasma &lt;uscovidplasma@mayo.edu&gt; </a:t>
            </a:r>
            <a:br>
              <a:rPr lang="en-US" sz="1400" dirty="0"/>
            </a:br>
            <a:r>
              <a:rPr lang="en-US" sz="1400" b="1" dirty="0"/>
              <a:t>Sent:</a:t>
            </a:r>
            <a:r>
              <a:rPr lang="en-US" sz="1400" dirty="0"/>
              <a:t> Thursday, April 30, 2020 2:00 P.M.</a:t>
            </a:r>
            <a:br>
              <a:rPr lang="en-US" sz="1400" dirty="0"/>
            </a:br>
            <a:r>
              <a:rPr lang="en-US" sz="1400" b="1" dirty="0"/>
              <a:t>To:</a:t>
            </a:r>
            <a:r>
              <a:rPr lang="en-US" sz="1400" dirty="0"/>
              <a:t> PI/Physician; Office Nurse/Research Coordinator                                                                    </a:t>
            </a:r>
            <a:r>
              <a:rPr lang="en-US" sz="1400" b="1" dirty="0"/>
              <a:t>Subject:</a:t>
            </a:r>
            <a:r>
              <a:rPr lang="en-US" sz="1400" dirty="0"/>
              <a:t> [EXTERNAL] AUTHORIZATION NOW COMPLETE: Your patient is now enrolled in the US COVID Plasma EAP (Patient Code: 4 digit code given)</a:t>
            </a:r>
          </a:p>
          <a:p>
            <a:pPr marL="0" indent="0">
              <a:buNone/>
            </a:pPr>
            <a:r>
              <a:rPr lang="en-US" sz="1400" dirty="0"/>
              <a:t>Thank you Dr. X for enrolling PATIENT NAME (DOB: XX-XX-XXXX) in the US Expanded Access Program for Convalescent Plasma for the Treatment of Patients with COVID-19.</a:t>
            </a:r>
          </a:p>
          <a:p>
            <a:pPr marL="0" indent="0">
              <a:buNone/>
            </a:pPr>
            <a:r>
              <a:rPr lang="en-US" sz="1400" b="1" dirty="0"/>
              <a:t>The assigned patient code is (4 digit code given).</a:t>
            </a:r>
            <a:endParaRPr lang="en-US" sz="1400" dirty="0"/>
          </a:p>
          <a:p>
            <a:pPr marL="0" indent="0">
              <a:buNone/>
            </a:pPr>
            <a:r>
              <a:rPr lang="en-US" sz="1400" b="1" dirty="0"/>
              <a:t>Please retain this unique patient code as it is needed for all patient forms.</a:t>
            </a:r>
            <a:endParaRPr lang="en-US" sz="1400" dirty="0"/>
          </a:p>
          <a:p>
            <a:pPr marL="0" indent="0">
              <a:buNone/>
            </a:pPr>
            <a:r>
              <a:rPr lang="en-US" sz="1400" dirty="0"/>
              <a:t>You are now authorized to contact your hospital blood bank and ask them to order a unit of COVID convalescent plasma from the American Red Cross or whichever source your hospital is using for blood products. </a:t>
            </a:r>
          </a:p>
          <a:p>
            <a:pPr marL="0" indent="0">
              <a:buNone/>
            </a:pPr>
            <a:r>
              <a:rPr lang="en-US" sz="1400" dirty="0"/>
              <a:t>The American Red Cross/Vitalant/OneBlood/ABC/Local Source will determine when convalescent plasma is available and deliver it as soon as possible. This may be a longer wait than typical blood products.</a:t>
            </a:r>
          </a:p>
          <a:p>
            <a:endParaRPr lang="en-US" dirty="0"/>
          </a:p>
        </p:txBody>
      </p:sp>
    </p:spTree>
    <p:extLst>
      <p:ext uri="{BB962C8B-B14F-4D97-AF65-F5344CB8AC3E}">
        <p14:creationId xmlns:p14="http://schemas.microsoft.com/office/powerpoint/2010/main" val="350125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BDFF-D8E0-4384-9E55-D6D2D6CA110F}"/>
              </a:ext>
            </a:extLst>
          </p:cNvPr>
          <p:cNvSpPr>
            <a:spLocks noGrp="1"/>
          </p:cNvSpPr>
          <p:nvPr>
            <p:ph type="title"/>
          </p:nvPr>
        </p:nvSpPr>
        <p:spPr/>
        <p:txBody>
          <a:bodyPr/>
          <a:lstStyle/>
          <a:p>
            <a:r>
              <a:rPr lang="en-US" sz="2800" dirty="0"/>
              <a:t>Why is COVID-19 Convalescent Plasma Being Administered to Patients with COVID-19?</a:t>
            </a:r>
          </a:p>
        </p:txBody>
      </p:sp>
      <p:sp>
        <p:nvSpPr>
          <p:cNvPr id="3" name="Content Placeholder 2">
            <a:extLst>
              <a:ext uri="{FF2B5EF4-FFF2-40B4-BE49-F238E27FC236}">
                <a16:creationId xmlns:a16="http://schemas.microsoft.com/office/drawing/2014/main" id="{EA8D8C71-EE6F-4C81-A105-40E4F15A23D3}"/>
              </a:ext>
            </a:extLst>
          </p:cNvPr>
          <p:cNvSpPr>
            <a:spLocks noGrp="1"/>
          </p:cNvSpPr>
          <p:nvPr>
            <p:ph idx="1"/>
          </p:nvPr>
        </p:nvSpPr>
        <p:spPr/>
        <p:txBody>
          <a:bodyPr/>
          <a:lstStyle/>
          <a:p>
            <a:r>
              <a:rPr lang="en-US" sz="2000" dirty="0"/>
              <a:t>Patients with COVID-19 may improve faster if they receive plasma from those who have recovered from COVID-19, because it may have the ability to fight the virus that causes COVID-19. </a:t>
            </a:r>
          </a:p>
          <a:p>
            <a:r>
              <a:rPr lang="en-US" sz="2000" dirty="0"/>
              <a:t>Initial data available from studies using COVID-19 convalescent plasma for the treatment of individuals with severe or life-threatening disease indicate that a single dose of 200 mL showed benefit for some patients, leading to improvement. </a:t>
            </a:r>
          </a:p>
          <a:p>
            <a:r>
              <a:rPr lang="en-US" sz="2000" dirty="0"/>
              <a:t>COVID-19 convalescent plasma has not yet been demonstrated to provide clinical benefit in patients affected by this disease. </a:t>
            </a:r>
          </a:p>
          <a:p>
            <a:r>
              <a:rPr lang="en-US" sz="2000" dirty="0"/>
              <a:t>It's not known if this treatment will or will not help those with COVID-19 or if it will have any harmful effects, but this is one of the only treatments that we have at present. </a:t>
            </a:r>
          </a:p>
          <a:p>
            <a:endParaRPr lang="en-US" dirty="0"/>
          </a:p>
        </p:txBody>
      </p:sp>
    </p:spTree>
    <p:extLst>
      <p:ext uri="{BB962C8B-B14F-4D97-AF65-F5344CB8AC3E}">
        <p14:creationId xmlns:p14="http://schemas.microsoft.com/office/powerpoint/2010/main" val="101229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5644-5F04-4395-A758-5B04B5B68ED5}"/>
              </a:ext>
            </a:extLst>
          </p:cNvPr>
          <p:cNvSpPr>
            <a:spLocks noGrp="1"/>
          </p:cNvSpPr>
          <p:nvPr>
            <p:ph type="title"/>
          </p:nvPr>
        </p:nvSpPr>
        <p:spPr>
          <a:xfrm>
            <a:off x="443948" y="304800"/>
            <a:ext cx="8229600" cy="1290637"/>
          </a:xfrm>
        </p:spPr>
        <p:txBody>
          <a:bodyPr/>
          <a:lstStyle/>
          <a:p>
            <a:r>
              <a:rPr lang="en-US" sz="3000" dirty="0"/>
              <a:t>Information Received by the Physician/Principal Investigator Following Patient Registration (cont.)</a:t>
            </a:r>
          </a:p>
        </p:txBody>
      </p:sp>
      <p:sp>
        <p:nvSpPr>
          <p:cNvPr id="3" name="Content Placeholder 2">
            <a:extLst>
              <a:ext uri="{FF2B5EF4-FFF2-40B4-BE49-F238E27FC236}">
                <a16:creationId xmlns:a16="http://schemas.microsoft.com/office/drawing/2014/main" id="{CD0C973E-A146-4F6F-9D9D-27C1D3E346E4}"/>
              </a:ext>
            </a:extLst>
          </p:cNvPr>
          <p:cNvSpPr>
            <a:spLocks noGrp="1"/>
          </p:cNvSpPr>
          <p:nvPr>
            <p:ph idx="1"/>
          </p:nvPr>
        </p:nvSpPr>
        <p:spPr/>
        <p:txBody>
          <a:bodyPr/>
          <a:lstStyle/>
          <a:p>
            <a:pPr marL="0" indent="0">
              <a:buNone/>
            </a:pPr>
            <a:r>
              <a:rPr lang="en-US" sz="1400" dirty="0"/>
              <a:t>You will receive the Statement of Investigator Form FDA 1572 around 24hrs after completion of the Patient Enrollment Form. It is a regulatory requirement to complete this regulatory form as soon as possible after receipt. </a:t>
            </a:r>
          </a:p>
          <a:p>
            <a:pPr marL="0" indent="0">
              <a:buNone/>
            </a:pPr>
            <a:r>
              <a:rPr lang="en-US" sz="1400" dirty="0"/>
              <a:t>You are required by Federal Regulation to report Serious Adverse Events (SAEs), which can be found in the Initial Data Collection Form (4-hour post-transfusion). </a:t>
            </a:r>
          </a:p>
          <a:p>
            <a:pPr marL="0" indent="0">
              <a:buNone/>
            </a:pPr>
            <a:r>
              <a:rPr lang="en-US" sz="1400" b="1" dirty="0"/>
              <a:t>You will need to complete additional forms for each of your patients. Please retain each unique patient code assigned at the time of enrollment. You are responsible to keep these codes.</a:t>
            </a:r>
            <a:endParaRPr lang="en-US" sz="1400" dirty="0"/>
          </a:p>
          <a:p>
            <a:pPr marL="0" indent="0">
              <a:buNone/>
            </a:pPr>
            <a:r>
              <a:rPr lang="en-US" sz="1400" dirty="0"/>
              <a:t>Click this link for next patient enrollment form: </a:t>
            </a:r>
            <a:r>
              <a:rPr lang="en-US" sz="1400" u="sng" dirty="0">
                <a:hlinkClick r:id="rId2"/>
              </a:rPr>
              <a:t>https://redcap2.mayo.edu/redcap/surveys/?s=R3DHR7X8N4</a:t>
            </a:r>
            <a:endParaRPr lang="en-US" sz="1400" dirty="0"/>
          </a:p>
          <a:p>
            <a:pPr marL="0" indent="0">
              <a:buNone/>
            </a:pPr>
            <a:r>
              <a:rPr lang="en-US" sz="1400" dirty="0"/>
              <a:t>Information, protocol, consent forms and site registration, enrollment and followup forms are available at </a:t>
            </a:r>
            <a:r>
              <a:rPr lang="en-US" sz="1400" u="sng" dirty="0">
                <a:hlinkClick r:id="rId3"/>
              </a:rPr>
              <a:t>www.USCOVIDplasma.org</a:t>
            </a:r>
            <a:r>
              <a:rPr lang="en-US" sz="1400" dirty="0"/>
              <a:t>. </a:t>
            </a:r>
          </a:p>
          <a:p>
            <a:endParaRPr lang="en-US" dirty="0"/>
          </a:p>
        </p:txBody>
      </p:sp>
    </p:spTree>
    <p:extLst>
      <p:ext uri="{BB962C8B-B14F-4D97-AF65-F5344CB8AC3E}">
        <p14:creationId xmlns:p14="http://schemas.microsoft.com/office/powerpoint/2010/main" val="3176266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00AA0-4A69-4A66-8076-FC7F61A4AF91}"/>
              </a:ext>
            </a:extLst>
          </p:cNvPr>
          <p:cNvSpPr>
            <a:spLocks noGrp="1"/>
          </p:cNvSpPr>
          <p:nvPr>
            <p:ph type="title"/>
          </p:nvPr>
        </p:nvSpPr>
        <p:spPr/>
        <p:txBody>
          <a:bodyPr/>
          <a:lstStyle/>
          <a:p>
            <a:r>
              <a:rPr lang="en-US" dirty="0"/>
              <a:t>Protocol Required Reporting by Physician/Principal Investigator</a:t>
            </a:r>
          </a:p>
        </p:txBody>
      </p:sp>
      <p:sp>
        <p:nvSpPr>
          <p:cNvPr id="3" name="Content Placeholder 2">
            <a:extLst>
              <a:ext uri="{FF2B5EF4-FFF2-40B4-BE49-F238E27FC236}">
                <a16:creationId xmlns:a16="http://schemas.microsoft.com/office/drawing/2014/main" id="{A973673F-37BA-415E-BD8A-0565401B1844}"/>
              </a:ext>
            </a:extLst>
          </p:cNvPr>
          <p:cNvSpPr>
            <a:spLocks noGrp="1"/>
          </p:cNvSpPr>
          <p:nvPr>
            <p:ph idx="1"/>
          </p:nvPr>
        </p:nvSpPr>
        <p:spPr/>
        <p:txBody>
          <a:bodyPr/>
          <a:lstStyle/>
          <a:p>
            <a:r>
              <a:rPr lang="en-US" sz="2400" dirty="0"/>
              <a:t>4 hour report: </a:t>
            </a:r>
          </a:p>
          <a:p>
            <a:pPr lvl="1"/>
            <a:r>
              <a:rPr lang="en-US" sz="2000" dirty="0"/>
              <a:t>Post transfusion or if transfusion not given</a:t>
            </a:r>
          </a:p>
          <a:p>
            <a:r>
              <a:rPr lang="en-US" sz="2400" dirty="0"/>
              <a:t>7 day report: Please note that Day 0 is date of infusion.</a:t>
            </a:r>
          </a:p>
          <a:p>
            <a:r>
              <a:rPr lang="en-US" sz="2400" dirty="0"/>
              <a:t>Serious Adverse Event Report:</a:t>
            </a:r>
          </a:p>
          <a:p>
            <a:pPr lvl="1"/>
            <a:r>
              <a:rPr lang="en-US" sz="2000" dirty="0"/>
              <a:t>Report any patient safety, expected or unexpected Serious Adverse Events (SAEs) occurring between 4 hour post-transfusion and thru Day 7</a:t>
            </a:r>
          </a:p>
          <a:p>
            <a:r>
              <a:rPr lang="en-US" sz="2400" dirty="0"/>
              <a:t>30 day report:</a:t>
            </a:r>
          </a:p>
          <a:p>
            <a:pPr lvl="1"/>
            <a:r>
              <a:rPr lang="en-US" sz="2000" dirty="0"/>
              <a:t>Only complete if patient remains hospitalized</a:t>
            </a:r>
          </a:p>
        </p:txBody>
      </p:sp>
      <p:sp>
        <p:nvSpPr>
          <p:cNvPr id="4" name="Rectangle 3">
            <a:extLst>
              <a:ext uri="{FF2B5EF4-FFF2-40B4-BE49-F238E27FC236}">
                <a16:creationId xmlns:a16="http://schemas.microsoft.com/office/drawing/2014/main" id="{C04A3C91-F282-4EA1-BECE-C1A99CBDAA54}"/>
              </a:ext>
            </a:extLst>
          </p:cNvPr>
          <p:cNvSpPr/>
          <p:nvPr/>
        </p:nvSpPr>
        <p:spPr>
          <a:xfrm>
            <a:off x="685800" y="6324600"/>
            <a:ext cx="6248400" cy="646331"/>
          </a:xfrm>
          <a:prstGeom prst="rect">
            <a:avLst/>
          </a:prstGeom>
        </p:spPr>
        <p:txBody>
          <a:bodyPr wrap="square">
            <a:spAutoFit/>
          </a:bodyPr>
          <a:lstStyle/>
          <a:p>
            <a:r>
              <a:rPr lang="en-US" dirty="0">
                <a:hlinkClick r:id="rId2"/>
              </a:rPr>
              <a:t>https://www.uscovidplasma.org/physicians-steps</a:t>
            </a:r>
            <a:endParaRPr lang="en-US" dirty="0"/>
          </a:p>
          <a:p>
            <a:endParaRPr lang="en-US" dirty="0"/>
          </a:p>
        </p:txBody>
      </p:sp>
    </p:spTree>
    <p:extLst>
      <p:ext uri="{BB962C8B-B14F-4D97-AF65-F5344CB8AC3E}">
        <p14:creationId xmlns:p14="http://schemas.microsoft.com/office/powerpoint/2010/main" val="2183974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6FF72CC-B77D-43EA-9A6B-EC77910AFDBA}"/>
              </a:ext>
            </a:extLst>
          </p:cNvPr>
          <p:cNvSpPr>
            <a:spLocks noGrp="1"/>
          </p:cNvSpPr>
          <p:nvPr>
            <p:ph type="title"/>
          </p:nvPr>
        </p:nvSpPr>
        <p:spPr>
          <a:xfrm>
            <a:off x="457200" y="274638"/>
            <a:ext cx="8229600" cy="1290637"/>
          </a:xfrm>
        </p:spPr>
        <p:txBody>
          <a:bodyPr/>
          <a:lstStyle/>
          <a:p>
            <a:r>
              <a:rPr lang="en-US" dirty="0"/>
              <a:t>Additional Changes:  </a:t>
            </a:r>
          </a:p>
        </p:txBody>
      </p:sp>
      <p:pic>
        <p:nvPicPr>
          <p:cNvPr id="5" name="Content Placeholder 4" descr="A close up of a sign&#10;&#10;Description automatically generated">
            <a:extLst>
              <a:ext uri="{FF2B5EF4-FFF2-40B4-BE49-F238E27FC236}">
                <a16:creationId xmlns:a16="http://schemas.microsoft.com/office/drawing/2014/main" id="{3669A32A-294B-4892-B263-7B0528E29DF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2686" y="1923322"/>
            <a:ext cx="3887627" cy="4202841"/>
          </a:xfrm>
          <a:noFill/>
        </p:spPr>
      </p:pic>
      <p:sp>
        <p:nvSpPr>
          <p:cNvPr id="12" name="Content Placeholder 3">
            <a:extLst>
              <a:ext uri="{FF2B5EF4-FFF2-40B4-BE49-F238E27FC236}">
                <a16:creationId xmlns:a16="http://schemas.microsoft.com/office/drawing/2014/main" id="{72A0F645-ABC3-4FD5-AB5A-DC18D5728740}"/>
              </a:ext>
            </a:extLst>
          </p:cNvPr>
          <p:cNvSpPr>
            <a:spLocks noGrp="1"/>
          </p:cNvSpPr>
          <p:nvPr>
            <p:ph sz="half" idx="10"/>
          </p:nvPr>
        </p:nvSpPr>
        <p:spPr>
          <a:xfrm>
            <a:off x="4267201" y="1828800"/>
            <a:ext cx="4603358" cy="4861205"/>
          </a:xfrm>
        </p:spPr>
        <p:txBody>
          <a:bodyPr>
            <a:noAutofit/>
          </a:bodyPr>
          <a:lstStyle/>
          <a:p>
            <a:r>
              <a:rPr lang="en-US" sz="2200" u="sng" dirty="0"/>
              <a:t>Protocol: 04-15-2020</a:t>
            </a:r>
          </a:p>
          <a:p>
            <a:pPr lvl="1"/>
            <a:r>
              <a:rPr lang="en-US" sz="2200" dirty="0"/>
              <a:t>Clarified 1-2 units of plasma and up to 500 mls delivered</a:t>
            </a:r>
          </a:p>
          <a:p>
            <a:r>
              <a:rPr lang="en-US" sz="2200" u="sng" dirty="0"/>
              <a:t>Informed Consent: 4-15-2020</a:t>
            </a:r>
          </a:p>
          <a:p>
            <a:pPr lvl="1"/>
            <a:r>
              <a:rPr lang="en-US" sz="2200" dirty="0"/>
              <a:t>Added risks:</a:t>
            </a:r>
          </a:p>
          <a:p>
            <a:pPr lvl="2"/>
            <a:r>
              <a:rPr lang="en-US" dirty="0"/>
              <a:t>The risks to pregnancy are unknown. </a:t>
            </a:r>
          </a:p>
          <a:p>
            <a:pPr lvl="2"/>
            <a:r>
              <a:rPr lang="en-US" dirty="0"/>
              <a:t>Unknown risks</a:t>
            </a:r>
          </a:p>
          <a:p>
            <a:pPr lvl="2"/>
            <a:r>
              <a:rPr lang="en-US" dirty="0"/>
              <a:t>Risk of loss of confidentiality of private information</a:t>
            </a:r>
          </a:p>
        </p:txBody>
      </p:sp>
    </p:spTree>
    <p:extLst>
      <p:ext uri="{BB962C8B-B14F-4D97-AF65-F5344CB8AC3E}">
        <p14:creationId xmlns:p14="http://schemas.microsoft.com/office/powerpoint/2010/main" val="213863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0C4B-0C08-4E6A-9A1E-7319ADFA146B}"/>
              </a:ext>
            </a:extLst>
          </p:cNvPr>
          <p:cNvSpPr>
            <a:spLocks noGrp="1"/>
          </p:cNvSpPr>
          <p:nvPr>
            <p:ph type="title"/>
          </p:nvPr>
        </p:nvSpPr>
        <p:spPr>
          <a:xfrm>
            <a:off x="457200" y="274638"/>
            <a:ext cx="8229600" cy="1290637"/>
          </a:xfrm>
        </p:spPr>
        <p:txBody>
          <a:bodyPr/>
          <a:lstStyle/>
          <a:p>
            <a:r>
              <a:rPr lang="en-US" sz="2000" dirty="0"/>
              <a:t>Informed Consent Documentation for Implementation of The Mayo Clinic Expanded Access Protocol: Expanded Access to Convalescent Plasma for the Treatment of Patients with COVID-19</a:t>
            </a:r>
          </a:p>
        </p:txBody>
      </p:sp>
      <p:pic>
        <p:nvPicPr>
          <p:cNvPr id="7" name="Content Placeholder 6" descr="A picture containing room&#10;&#10;Description automatically generated">
            <a:extLst>
              <a:ext uri="{FF2B5EF4-FFF2-40B4-BE49-F238E27FC236}">
                <a16:creationId xmlns:a16="http://schemas.microsoft.com/office/drawing/2014/main" id="{E007BBCC-BFC3-4F04-BFFB-B01FCF9D67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3405809"/>
            <a:ext cx="6392333" cy="3595688"/>
          </a:xfrm>
        </p:spPr>
      </p:pic>
      <p:sp>
        <p:nvSpPr>
          <p:cNvPr id="8" name="TextBox 7">
            <a:extLst>
              <a:ext uri="{FF2B5EF4-FFF2-40B4-BE49-F238E27FC236}">
                <a16:creationId xmlns:a16="http://schemas.microsoft.com/office/drawing/2014/main" id="{307924A6-EB33-4EBD-8D11-258B16AB87C1}"/>
              </a:ext>
            </a:extLst>
          </p:cNvPr>
          <p:cNvSpPr txBox="1"/>
          <p:nvPr/>
        </p:nvSpPr>
        <p:spPr>
          <a:xfrm>
            <a:off x="723900" y="1861928"/>
            <a:ext cx="7696200" cy="3539430"/>
          </a:xfrm>
          <a:prstGeom prst="rect">
            <a:avLst/>
          </a:prstGeom>
          <a:noFill/>
        </p:spPr>
        <p:txBody>
          <a:bodyPr wrap="square" rtlCol="0">
            <a:spAutoFit/>
          </a:bodyPr>
          <a:lstStyle/>
          <a:p>
            <a:pPr marL="342900" indent="-342900">
              <a:buFont typeface="Arial" panose="020B0604020202020204" pitchFamily="34" charset="0"/>
              <a:buChar char="•"/>
            </a:pPr>
            <a:r>
              <a:rPr lang="en-US" sz="2200" dirty="0"/>
              <a:t>The Mayo Clinic IRB has approved three (3) methods of informed consent for the Mayo Clinic Expanded Access Protocol.</a:t>
            </a:r>
          </a:p>
          <a:p>
            <a:endParaRPr lang="en-US" sz="2200" dirty="0"/>
          </a:p>
          <a:p>
            <a:pPr marL="342900" indent="-342900">
              <a:buFont typeface="Arial" panose="020B0604020202020204" pitchFamily="34" charset="0"/>
              <a:buChar char="•"/>
            </a:pPr>
            <a:r>
              <a:rPr lang="en-US" sz="2200" dirty="0"/>
              <a:t>The use of the options are sequential.  Do not proceed straight to Option #3 before going to Option #1, then Option #2. </a:t>
            </a:r>
          </a:p>
          <a:p>
            <a:endParaRPr lang="en-US" sz="2800" dirty="0"/>
          </a:p>
          <a:p>
            <a:endParaRPr lang="en-US" sz="2800" dirty="0"/>
          </a:p>
          <a:p>
            <a:endParaRPr lang="en-US" dirty="0"/>
          </a:p>
          <a:p>
            <a:endParaRPr lang="en-US" dirty="0"/>
          </a:p>
        </p:txBody>
      </p:sp>
    </p:spTree>
    <p:extLst>
      <p:ext uri="{BB962C8B-B14F-4D97-AF65-F5344CB8AC3E}">
        <p14:creationId xmlns:p14="http://schemas.microsoft.com/office/powerpoint/2010/main" val="1371476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0ADA8-D9CA-4AAF-A697-EDC5A7C35CE2}"/>
              </a:ext>
            </a:extLst>
          </p:cNvPr>
          <p:cNvSpPr>
            <a:spLocks noGrp="1"/>
          </p:cNvSpPr>
          <p:nvPr>
            <p:ph type="title"/>
          </p:nvPr>
        </p:nvSpPr>
        <p:spPr/>
        <p:txBody>
          <a:bodyPr/>
          <a:lstStyle/>
          <a:p>
            <a:r>
              <a:rPr lang="en-US" dirty="0"/>
              <a:t>Informed Consent:  3 Options Approved by the Mayo Clinic IRB </a:t>
            </a:r>
          </a:p>
        </p:txBody>
      </p:sp>
      <p:pic>
        <p:nvPicPr>
          <p:cNvPr id="4" name="Content Placeholder 3">
            <a:extLst>
              <a:ext uri="{FF2B5EF4-FFF2-40B4-BE49-F238E27FC236}">
                <a16:creationId xmlns:a16="http://schemas.microsoft.com/office/drawing/2014/main" id="{78944BD7-8729-40A2-A112-878227C38DD7}"/>
              </a:ext>
            </a:extLst>
          </p:cNvPr>
          <p:cNvPicPr>
            <a:picLocks noGrp="1" noChangeAspect="1"/>
          </p:cNvPicPr>
          <p:nvPr>
            <p:ph idx="1"/>
          </p:nvPr>
        </p:nvPicPr>
        <p:blipFill>
          <a:blip r:embed="rId2"/>
          <a:stretch>
            <a:fillRect/>
          </a:stretch>
        </p:blipFill>
        <p:spPr>
          <a:xfrm>
            <a:off x="84288" y="1981200"/>
            <a:ext cx="8843330" cy="4602162"/>
          </a:xfrm>
          <a:prstGeom prst="rect">
            <a:avLst/>
          </a:prstGeom>
        </p:spPr>
      </p:pic>
    </p:spTree>
    <p:extLst>
      <p:ext uri="{BB962C8B-B14F-4D97-AF65-F5344CB8AC3E}">
        <p14:creationId xmlns:p14="http://schemas.microsoft.com/office/powerpoint/2010/main" val="3758719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6295B-D8A6-419C-B6AF-75CFB1C02EF3}"/>
              </a:ext>
            </a:extLst>
          </p:cNvPr>
          <p:cNvSpPr>
            <a:spLocks noGrp="1"/>
          </p:cNvSpPr>
          <p:nvPr>
            <p:ph type="title"/>
          </p:nvPr>
        </p:nvSpPr>
        <p:spPr/>
        <p:txBody>
          <a:bodyPr/>
          <a:lstStyle/>
          <a:p>
            <a:r>
              <a:rPr lang="en-US" dirty="0"/>
              <a:t>ICF Common Questions</a:t>
            </a:r>
          </a:p>
        </p:txBody>
      </p:sp>
      <p:pic>
        <p:nvPicPr>
          <p:cNvPr id="4" name="Content Placeholder 3">
            <a:extLst>
              <a:ext uri="{FF2B5EF4-FFF2-40B4-BE49-F238E27FC236}">
                <a16:creationId xmlns:a16="http://schemas.microsoft.com/office/drawing/2014/main" id="{DDED0230-EB11-45A2-9887-8F26EDD53D8A}"/>
              </a:ext>
            </a:extLst>
          </p:cNvPr>
          <p:cNvPicPr>
            <a:picLocks noGrp="1" noChangeAspect="1"/>
          </p:cNvPicPr>
          <p:nvPr>
            <p:ph idx="1"/>
          </p:nvPr>
        </p:nvPicPr>
        <p:blipFill>
          <a:blip r:embed="rId2"/>
          <a:stretch>
            <a:fillRect/>
          </a:stretch>
        </p:blipFill>
        <p:spPr>
          <a:xfrm>
            <a:off x="214560" y="1752600"/>
            <a:ext cx="8700840" cy="3581400"/>
          </a:xfrm>
          <a:prstGeom prst="rect">
            <a:avLst/>
          </a:prstGeom>
        </p:spPr>
      </p:pic>
      <p:sp>
        <p:nvSpPr>
          <p:cNvPr id="5" name="TextBox 4">
            <a:extLst>
              <a:ext uri="{FF2B5EF4-FFF2-40B4-BE49-F238E27FC236}">
                <a16:creationId xmlns:a16="http://schemas.microsoft.com/office/drawing/2014/main" id="{AF20B3E3-BA35-4046-ACE8-F8F6AFBA896D}"/>
              </a:ext>
            </a:extLst>
          </p:cNvPr>
          <p:cNvSpPr txBox="1"/>
          <p:nvPr/>
        </p:nvSpPr>
        <p:spPr>
          <a:xfrm>
            <a:off x="214560" y="5344886"/>
            <a:ext cx="8700840" cy="1569660"/>
          </a:xfrm>
          <a:prstGeom prst="rect">
            <a:avLst/>
          </a:prstGeom>
          <a:noFill/>
        </p:spPr>
        <p:txBody>
          <a:bodyPr wrap="square" rtlCol="0">
            <a:spAutoFit/>
          </a:bodyPr>
          <a:lstStyle/>
          <a:p>
            <a:r>
              <a:rPr lang="en-US" sz="3200" dirty="0"/>
              <a:t>You must consent using the Mayo Clinic IRB Informed Consent/Authorization and VA Informed Consent Addendum Unless Option #3 is used.</a:t>
            </a:r>
          </a:p>
        </p:txBody>
      </p:sp>
    </p:spTree>
    <p:extLst>
      <p:ext uri="{BB962C8B-B14F-4D97-AF65-F5344CB8AC3E}">
        <p14:creationId xmlns:p14="http://schemas.microsoft.com/office/powerpoint/2010/main" val="2291458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A866-D62A-4AE2-8B92-095EA5F59DF5}"/>
              </a:ext>
            </a:extLst>
          </p:cNvPr>
          <p:cNvSpPr>
            <a:spLocks noGrp="1"/>
          </p:cNvSpPr>
          <p:nvPr>
            <p:ph type="title"/>
          </p:nvPr>
        </p:nvSpPr>
        <p:spPr/>
        <p:txBody>
          <a:bodyPr/>
          <a:lstStyle/>
          <a:p>
            <a:r>
              <a:rPr lang="en-US" dirty="0"/>
              <a:t>Informed Consent</a:t>
            </a:r>
          </a:p>
        </p:txBody>
      </p:sp>
      <p:sp>
        <p:nvSpPr>
          <p:cNvPr id="3" name="Content Placeholder 2">
            <a:extLst>
              <a:ext uri="{FF2B5EF4-FFF2-40B4-BE49-F238E27FC236}">
                <a16:creationId xmlns:a16="http://schemas.microsoft.com/office/drawing/2014/main" id="{A7F8F0AB-181C-44EE-95F9-0EBE1D2F506F}"/>
              </a:ext>
            </a:extLst>
          </p:cNvPr>
          <p:cNvSpPr>
            <a:spLocks noGrp="1"/>
          </p:cNvSpPr>
          <p:nvPr>
            <p:ph idx="1"/>
          </p:nvPr>
        </p:nvSpPr>
        <p:spPr/>
        <p:txBody>
          <a:bodyPr/>
          <a:lstStyle/>
          <a:p>
            <a:r>
              <a:rPr lang="en-US" sz="2000" dirty="0"/>
              <a:t>The Informed Consent approved by the Mayo Clinic IRB and VA Informed Consent Addendum cannot be altered. </a:t>
            </a:r>
          </a:p>
          <a:p>
            <a:r>
              <a:rPr lang="en-US" sz="2000" dirty="0"/>
              <a:t>The Mayo Clinic IRB </a:t>
            </a:r>
            <a:r>
              <a:rPr lang="en-US" sz="2000" u="sng" dirty="0"/>
              <a:t>will allow a cover sheet </a:t>
            </a:r>
            <a:r>
              <a:rPr lang="en-US" sz="2000" dirty="0"/>
              <a:t>to be added to the consent form to include information unique to the institution’s operations.</a:t>
            </a:r>
          </a:p>
          <a:p>
            <a:r>
              <a:rPr lang="en-US" sz="2000" dirty="0"/>
              <a:t>The VA Informed Consent Addendum is located in the Expanded Access Convalescent Plasma folder on the </a:t>
            </a:r>
            <a:r>
              <a:rPr lang="en-US" sz="2000" dirty="0">
                <a:hlinkClick r:id="rId2"/>
              </a:rPr>
              <a:t>ORDCOVID-19 SharePoint site</a:t>
            </a:r>
            <a:r>
              <a:rPr lang="en-US" sz="2000" dirty="0"/>
              <a:t>.</a:t>
            </a:r>
          </a:p>
          <a:p>
            <a:r>
              <a:rPr lang="en-US" sz="2000" dirty="0"/>
              <a:t>If iMED electronic consent is not used, please download the latest IRB-approved version of the Mayo Clinic consent at </a:t>
            </a:r>
            <a:r>
              <a:rPr lang="en-US" sz="2000" dirty="0">
                <a:hlinkClick r:id="rId3"/>
              </a:rPr>
              <a:t>https://www.uscovidplasma.org/</a:t>
            </a:r>
            <a:endParaRPr lang="en-US" sz="2000" dirty="0"/>
          </a:p>
          <a:p>
            <a:endParaRPr lang="en-US" sz="2000" dirty="0"/>
          </a:p>
          <a:p>
            <a:pPr marL="0" indent="0">
              <a:buNone/>
            </a:pPr>
            <a:endParaRPr lang="en-US" dirty="0"/>
          </a:p>
        </p:txBody>
      </p:sp>
    </p:spTree>
    <p:extLst>
      <p:ext uri="{BB962C8B-B14F-4D97-AF65-F5344CB8AC3E}">
        <p14:creationId xmlns:p14="http://schemas.microsoft.com/office/powerpoint/2010/main" val="3078848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5EB1-8B5A-48AE-808F-699BD7785533}"/>
              </a:ext>
            </a:extLst>
          </p:cNvPr>
          <p:cNvSpPr>
            <a:spLocks noGrp="1"/>
          </p:cNvSpPr>
          <p:nvPr>
            <p:ph type="title"/>
          </p:nvPr>
        </p:nvSpPr>
        <p:spPr/>
        <p:txBody>
          <a:bodyPr/>
          <a:lstStyle/>
          <a:p>
            <a:r>
              <a:rPr lang="en-US" dirty="0"/>
              <a:t>COVID-19 Convalescent Plasma Issues</a:t>
            </a:r>
          </a:p>
        </p:txBody>
      </p:sp>
      <p:sp>
        <p:nvSpPr>
          <p:cNvPr id="3" name="Content Placeholder 2">
            <a:extLst>
              <a:ext uri="{FF2B5EF4-FFF2-40B4-BE49-F238E27FC236}">
                <a16:creationId xmlns:a16="http://schemas.microsoft.com/office/drawing/2014/main" id="{A58BDA12-4716-42A6-9FBF-8B5E0C30BE38}"/>
              </a:ext>
            </a:extLst>
          </p:cNvPr>
          <p:cNvSpPr>
            <a:spLocks noGrp="1"/>
          </p:cNvSpPr>
          <p:nvPr>
            <p:ph idx="1"/>
          </p:nvPr>
        </p:nvSpPr>
        <p:spPr/>
        <p:txBody>
          <a:bodyPr/>
          <a:lstStyle/>
          <a:p>
            <a:pPr marL="0" indent="0">
              <a:spcAft>
                <a:spcPts val="600"/>
              </a:spcAft>
              <a:buNone/>
            </a:pPr>
            <a:r>
              <a:rPr lang="en-US" sz="2400" dirty="0"/>
              <a:t>If your VA Facility is having problems or issues requesting or obtaining COVID-19 Convalescent Plasma (CCP) from your blood supplier, please email </a:t>
            </a:r>
            <a:r>
              <a:rPr lang="en-US" sz="2400" u="sng" dirty="0">
                <a:hlinkClick r:id="rId2"/>
              </a:rPr>
              <a:t>covidexpandedcoord@va.gov</a:t>
            </a:r>
            <a:r>
              <a:rPr lang="en-US" sz="2400" dirty="0"/>
              <a:t> and put “PLASMA” in the subject line.</a:t>
            </a:r>
            <a:r>
              <a:rPr lang="en-US" sz="2400" u="sng" dirty="0"/>
              <a:t> </a:t>
            </a:r>
          </a:p>
          <a:p>
            <a:pPr marL="0" indent="0">
              <a:spcAft>
                <a:spcPts val="600"/>
              </a:spcAft>
              <a:buNone/>
            </a:pPr>
            <a:endParaRPr lang="en-US" sz="2400" u="sng" dirty="0"/>
          </a:p>
          <a:p>
            <a:pPr marL="0" indent="0">
              <a:spcAft>
                <a:spcPts val="600"/>
              </a:spcAft>
              <a:buNone/>
            </a:pPr>
            <a:r>
              <a:rPr lang="en-US" sz="2400" dirty="0"/>
              <a:t>If your VA Facility’s blood bank supplier does not have convalescent plasma availability, they can order through the Red Cross. </a:t>
            </a:r>
            <a:r>
              <a:rPr lang="en-US" sz="2400" u="sng" dirty="0">
                <a:hlinkClick r:id="rId3"/>
              </a:rPr>
              <a:t>https://plasma.app.redcross.org/ConvalescentPlasmaDonorRequest/Order/Create</a:t>
            </a:r>
            <a:endParaRPr lang="en-US" sz="2400" u="sng" dirty="0"/>
          </a:p>
          <a:p>
            <a:pPr marL="0" indent="0">
              <a:buNone/>
            </a:pPr>
            <a:endParaRPr lang="en-US" sz="2400" dirty="0"/>
          </a:p>
        </p:txBody>
      </p:sp>
    </p:spTree>
    <p:extLst>
      <p:ext uri="{BB962C8B-B14F-4D97-AF65-F5344CB8AC3E}">
        <p14:creationId xmlns:p14="http://schemas.microsoft.com/office/powerpoint/2010/main" val="300516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5EB1-8B5A-48AE-808F-699BD7785533}"/>
              </a:ext>
            </a:extLst>
          </p:cNvPr>
          <p:cNvSpPr>
            <a:spLocks noGrp="1"/>
          </p:cNvSpPr>
          <p:nvPr>
            <p:ph type="title"/>
          </p:nvPr>
        </p:nvSpPr>
        <p:spPr/>
        <p:txBody>
          <a:bodyPr/>
          <a:lstStyle/>
          <a:p>
            <a:r>
              <a:rPr lang="en-US" dirty="0"/>
              <a:t>Summary for Part 1 </a:t>
            </a:r>
          </a:p>
        </p:txBody>
      </p:sp>
      <p:sp>
        <p:nvSpPr>
          <p:cNvPr id="3" name="Content Placeholder 2">
            <a:extLst>
              <a:ext uri="{FF2B5EF4-FFF2-40B4-BE49-F238E27FC236}">
                <a16:creationId xmlns:a16="http://schemas.microsoft.com/office/drawing/2014/main" id="{A58BDA12-4716-42A6-9FBF-8B5E0C30BE38}"/>
              </a:ext>
            </a:extLst>
          </p:cNvPr>
          <p:cNvSpPr>
            <a:spLocks noGrp="1"/>
          </p:cNvSpPr>
          <p:nvPr>
            <p:ph idx="1"/>
          </p:nvPr>
        </p:nvSpPr>
        <p:spPr/>
        <p:txBody>
          <a:bodyPr/>
          <a:lstStyle/>
          <a:p>
            <a:r>
              <a:rPr lang="en-US" sz="2400" dirty="0"/>
              <a:t>There are many changes in processes occurring in the </a:t>
            </a:r>
            <a:r>
              <a:rPr lang="en-US" sz="2400" spc="100" dirty="0"/>
              <a:t>Mayo Clinic Expanded Access </a:t>
            </a:r>
            <a:br>
              <a:rPr lang="en-US" sz="2400" spc="100" dirty="0"/>
            </a:br>
            <a:r>
              <a:rPr lang="en-US" sz="2400" spc="100" dirty="0"/>
              <a:t>Protocol: Expanded Access to Convalescent Plasma for the Treatment of Patients with COVID-19.</a:t>
            </a:r>
          </a:p>
          <a:p>
            <a:r>
              <a:rPr lang="en-US" sz="2400" spc="100" dirty="0"/>
              <a:t>Physicians/Investigators are responsible for adhering to the Mayo Clinic IRB-approved protocol.  This presentation is not a replacement for the protocol.</a:t>
            </a:r>
          </a:p>
          <a:p>
            <a:pPr marL="0" indent="0">
              <a:buNone/>
            </a:pPr>
            <a:endParaRPr lang="en-US" sz="2400" dirty="0"/>
          </a:p>
        </p:txBody>
      </p:sp>
    </p:spTree>
    <p:extLst>
      <p:ext uri="{BB962C8B-B14F-4D97-AF65-F5344CB8AC3E}">
        <p14:creationId xmlns:p14="http://schemas.microsoft.com/office/powerpoint/2010/main" val="344224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E761-DAFC-42C7-8B1F-BDD06CE3F509}"/>
              </a:ext>
            </a:extLst>
          </p:cNvPr>
          <p:cNvSpPr>
            <a:spLocks noGrp="1"/>
          </p:cNvSpPr>
          <p:nvPr>
            <p:ph type="title"/>
          </p:nvPr>
        </p:nvSpPr>
        <p:spPr/>
        <p:txBody>
          <a:bodyPr/>
          <a:lstStyle/>
          <a:p>
            <a:r>
              <a:rPr lang="en-US" dirty="0"/>
              <a:t>Contact Information </a:t>
            </a:r>
            <a:endParaRPr lang="en-US" dirty="0">
              <a:solidFill>
                <a:srgbClr val="FF0000"/>
              </a:solidFill>
            </a:endParaRPr>
          </a:p>
        </p:txBody>
      </p:sp>
      <p:sp>
        <p:nvSpPr>
          <p:cNvPr id="9" name="Content Placeholder 8">
            <a:extLst>
              <a:ext uri="{FF2B5EF4-FFF2-40B4-BE49-F238E27FC236}">
                <a16:creationId xmlns:a16="http://schemas.microsoft.com/office/drawing/2014/main" id="{AE23871D-CE47-486F-BCC6-C79DE6BC9C2E}"/>
              </a:ext>
            </a:extLst>
          </p:cNvPr>
          <p:cNvSpPr>
            <a:spLocks noGrp="1"/>
          </p:cNvSpPr>
          <p:nvPr>
            <p:ph idx="1"/>
          </p:nvPr>
        </p:nvSpPr>
        <p:spPr/>
        <p:txBody>
          <a:bodyPr/>
          <a:lstStyle/>
          <a:p>
            <a:pPr marL="0" indent="0">
              <a:spcAft>
                <a:spcPts val="600"/>
              </a:spcAft>
              <a:buNone/>
            </a:pPr>
            <a:r>
              <a:rPr lang="en-US" sz="2000" spc="100" dirty="0"/>
              <a:t>Questions to Mayo Clinic about this protocol and/or patient eligibility:</a:t>
            </a:r>
          </a:p>
          <a:p>
            <a:pPr marL="0" indent="0">
              <a:spcAft>
                <a:spcPts val="600"/>
              </a:spcAft>
              <a:buNone/>
            </a:pPr>
            <a:r>
              <a:rPr lang="en-US" sz="2000" spc="100" dirty="0">
                <a:hlinkClick r:id="rId3"/>
              </a:rPr>
              <a:t>uscovidplasma@mayo.edu</a:t>
            </a:r>
            <a:endParaRPr lang="en-US" sz="2000" spc="100" dirty="0"/>
          </a:p>
          <a:p>
            <a:pPr marL="0" indent="0">
              <a:spcAft>
                <a:spcPts val="600"/>
              </a:spcAft>
              <a:buNone/>
            </a:pPr>
            <a:endParaRPr lang="en-US" sz="2000" spc="100" dirty="0"/>
          </a:p>
          <a:p>
            <a:pPr marL="0" indent="0">
              <a:spcAft>
                <a:spcPts val="600"/>
              </a:spcAft>
              <a:buNone/>
            </a:pPr>
            <a:r>
              <a:rPr lang="en-US" sz="2000" dirty="0"/>
              <a:t>Questions to ORD about this program: </a:t>
            </a:r>
            <a:r>
              <a:rPr lang="en-US" sz="2000" u="sng" dirty="0">
                <a:hlinkClick r:id="rId4"/>
              </a:rPr>
              <a:t>covidexpandedcoord@va.gov</a:t>
            </a:r>
            <a:r>
              <a:rPr lang="en-US" sz="2000" dirty="0"/>
              <a:t> </a:t>
            </a:r>
          </a:p>
          <a:p>
            <a:pPr marL="0" indent="0">
              <a:spcAft>
                <a:spcPts val="600"/>
              </a:spcAft>
              <a:buNone/>
            </a:pPr>
            <a:endParaRPr lang="en-US" sz="2000" dirty="0"/>
          </a:p>
          <a:p>
            <a:pPr marL="0" indent="0">
              <a:spcAft>
                <a:spcPts val="600"/>
              </a:spcAft>
              <a:buNone/>
            </a:pPr>
            <a:endParaRPr lang="en-US" sz="2000" u="sng" dirty="0"/>
          </a:p>
          <a:p>
            <a:pPr marL="0" indent="0">
              <a:spcAft>
                <a:spcPts val="600"/>
              </a:spcAft>
              <a:buNone/>
            </a:pPr>
            <a:endParaRPr lang="en-US" sz="1400" dirty="0"/>
          </a:p>
        </p:txBody>
      </p:sp>
    </p:spTree>
    <p:extLst>
      <p:ext uri="{BB962C8B-B14F-4D97-AF65-F5344CB8AC3E}">
        <p14:creationId xmlns:p14="http://schemas.microsoft.com/office/powerpoint/2010/main" val="115869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54DE-C4A0-4002-9BFC-5F16FB64DD89}"/>
              </a:ext>
            </a:extLst>
          </p:cNvPr>
          <p:cNvSpPr>
            <a:spLocks noGrp="1"/>
          </p:cNvSpPr>
          <p:nvPr>
            <p:ph type="title"/>
          </p:nvPr>
        </p:nvSpPr>
        <p:spPr>
          <a:xfrm>
            <a:off x="457200" y="274638"/>
            <a:ext cx="8229600" cy="1290637"/>
          </a:xfrm>
        </p:spPr>
        <p:txBody>
          <a:bodyPr wrap="square" anchor="b">
            <a:normAutofit/>
          </a:bodyPr>
          <a:lstStyle/>
          <a:p>
            <a:r>
              <a:rPr lang="en-US" dirty="0"/>
              <a:t>COVID-19 Convalescent Plasma </a:t>
            </a:r>
          </a:p>
        </p:txBody>
      </p:sp>
      <p:sp>
        <p:nvSpPr>
          <p:cNvPr id="12" name="Content Placeholder 2">
            <a:extLst>
              <a:ext uri="{FF2B5EF4-FFF2-40B4-BE49-F238E27FC236}">
                <a16:creationId xmlns:a16="http://schemas.microsoft.com/office/drawing/2014/main" id="{1616F478-8A9E-4BA4-9CC5-48245EE7014D}"/>
              </a:ext>
            </a:extLst>
          </p:cNvPr>
          <p:cNvSpPr>
            <a:spLocks noGrp="1"/>
          </p:cNvSpPr>
          <p:nvPr>
            <p:ph sz="half" idx="1"/>
          </p:nvPr>
        </p:nvSpPr>
        <p:spPr>
          <a:xfrm>
            <a:off x="457200" y="1923322"/>
            <a:ext cx="4038600" cy="4202841"/>
          </a:xfrm>
        </p:spPr>
        <p:txBody>
          <a:bodyPr>
            <a:normAutofit fontScale="92500" lnSpcReduction="10000"/>
          </a:bodyPr>
          <a:lstStyle/>
          <a:p>
            <a:r>
              <a:rPr lang="en-US" dirty="0"/>
              <a:t>COVID-19 convalescent plasma has not yet been approved for use by FDA, it is regulated as an investigational product.  </a:t>
            </a:r>
          </a:p>
          <a:p>
            <a:r>
              <a:rPr lang="en-US" dirty="0"/>
              <a:t>Only two pathways can be used to administer or study the use of COVID-19 convalescent plasma. </a:t>
            </a:r>
          </a:p>
        </p:txBody>
      </p:sp>
      <p:pic>
        <p:nvPicPr>
          <p:cNvPr id="5" name="Content Placeholder 4" descr="A picture containing indoor, kitchen, sitting, table&#10;&#10;Description automatically generated">
            <a:extLst>
              <a:ext uri="{FF2B5EF4-FFF2-40B4-BE49-F238E27FC236}">
                <a16:creationId xmlns:a16="http://schemas.microsoft.com/office/drawing/2014/main" id="{BEFE03C8-6B79-456A-B6FF-10605E9E61F4}"/>
              </a:ext>
            </a:extLst>
          </p:cNvPr>
          <p:cNvPicPr>
            <a:picLocks noGrp="1" noChangeAspect="1"/>
          </p:cNvPicPr>
          <p:nvPr>
            <p:ph sz="half" idx="10"/>
          </p:nvPr>
        </p:nvPicPr>
        <p:blipFill rotWithShape="1">
          <a:blip r:embed="rId2">
            <a:extLst>
              <a:ext uri="{28A0092B-C50C-407E-A947-70E740481C1C}">
                <a14:useLocalDpi xmlns:a14="http://schemas.microsoft.com/office/drawing/2010/main" val="0"/>
              </a:ext>
            </a:extLst>
          </a:blip>
          <a:srcRect l="19935" r="20006" b="-2"/>
          <a:stretch/>
        </p:blipFill>
        <p:spPr>
          <a:xfrm>
            <a:off x="4831958" y="1927805"/>
            <a:ext cx="4038600" cy="4202841"/>
          </a:xfrm>
          <a:noFill/>
        </p:spPr>
      </p:pic>
    </p:spTree>
    <p:extLst>
      <p:ext uri="{BB962C8B-B14F-4D97-AF65-F5344CB8AC3E}">
        <p14:creationId xmlns:p14="http://schemas.microsoft.com/office/powerpoint/2010/main" val="4117547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40BD34-B64D-4E19-83D0-0E8FF86C4E83}"/>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456036" y="2209800"/>
            <a:ext cx="4231927" cy="4191000"/>
          </a:xfrm>
        </p:spPr>
      </p:pic>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z="3100" spc="100" dirty="0">
                <a:solidFill>
                  <a:prstClr val="black"/>
                </a:solidFill>
              </a:rPr>
              <a:t>Questions</a:t>
            </a:r>
          </a:p>
        </p:txBody>
      </p:sp>
    </p:spTree>
    <p:extLst>
      <p:ext uri="{BB962C8B-B14F-4D97-AF65-F5344CB8AC3E}">
        <p14:creationId xmlns:p14="http://schemas.microsoft.com/office/powerpoint/2010/main" val="838598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2E4B-6560-4DD3-98AC-4D7F80B2F679}"/>
              </a:ext>
            </a:extLst>
          </p:cNvPr>
          <p:cNvSpPr>
            <a:spLocks noGrp="1"/>
          </p:cNvSpPr>
          <p:nvPr>
            <p:ph type="title"/>
          </p:nvPr>
        </p:nvSpPr>
        <p:spPr/>
        <p:txBody>
          <a:bodyPr/>
          <a:lstStyle/>
          <a:p>
            <a:r>
              <a:rPr lang="en-US" sz="2800" dirty="0"/>
              <a:t>Use of iMED Consent by VA Facilities for the Mayo Clinic Convalescent Plasma Expanded Access Program </a:t>
            </a:r>
          </a:p>
        </p:txBody>
      </p:sp>
      <p:sp>
        <p:nvSpPr>
          <p:cNvPr id="3" name="Content Placeholder 2">
            <a:extLst>
              <a:ext uri="{FF2B5EF4-FFF2-40B4-BE49-F238E27FC236}">
                <a16:creationId xmlns:a16="http://schemas.microsoft.com/office/drawing/2014/main" id="{EBF4B3AC-F909-407A-904D-E16A70D97F48}"/>
              </a:ext>
            </a:extLst>
          </p:cNvPr>
          <p:cNvSpPr>
            <a:spLocks noGrp="1"/>
          </p:cNvSpPr>
          <p:nvPr>
            <p:ph idx="1"/>
          </p:nvPr>
        </p:nvSpPr>
        <p:spPr/>
        <p:txBody>
          <a:bodyPr/>
          <a:lstStyle/>
          <a:p>
            <a:r>
              <a:rPr lang="en-US" sz="2000" dirty="0"/>
              <a:t>The Mayo Clinic IRB approved the use of iMED electronic consent for VA Facilities participating in the Mayo Clinic Expanded Access Program (EAP).</a:t>
            </a:r>
          </a:p>
          <a:p>
            <a:r>
              <a:rPr lang="en-US" sz="2000" dirty="0"/>
              <a:t>Local VA Facility iMED consent coordinators were sent the iMedConsent VA Content Bundle Release - "Research Consent - Convalescent Plasma for the Treatment of Patients with COVID-19“.</a:t>
            </a:r>
          </a:p>
          <a:p>
            <a:r>
              <a:rPr lang="en-US" sz="2000" dirty="0"/>
              <a:t>VA Facilities can choose to use electronic consent, paper consent, or both for the Mayo Clinic EAP.</a:t>
            </a:r>
          </a:p>
          <a:p>
            <a:r>
              <a:rPr lang="en-US" sz="2000" dirty="0"/>
              <a:t>When written informed consent is obtained, the subject or subject’s LAR must sign.  VA personnel cannot sign on behalf of the subject or subject’s LAR. </a:t>
            </a:r>
          </a:p>
        </p:txBody>
      </p:sp>
    </p:spTree>
    <p:extLst>
      <p:ext uri="{BB962C8B-B14F-4D97-AF65-F5344CB8AC3E}">
        <p14:creationId xmlns:p14="http://schemas.microsoft.com/office/powerpoint/2010/main" val="4224506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2E4B-6560-4DD3-98AC-4D7F80B2F679}"/>
              </a:ext>
            </a:extLst>
          </p:cNvPr>
          <p:cNvSpPr>
            <a:spLocks noGrp="1"/>
          </p:cNvSpPr>
          <p:nvPr>
            <p:ph type="title"/>
          </p:nvPr>
        </p:nvSpPr>
        <p:spPr/>
        <p:txBody>
          <a:bodyPr/>
          <a:lstStyle/>
          <a:p>
            <a:r>
              <a:rPr lang="en-US" sz="2800" dirty="0"/>
              <a:t>Use of iMED Consent by VA Facilities for the Mayo Clinic Convalescent Plasma Expanded Access Program </a:t>
            </a:r>
          </a:p>
        </p:txBody>
      </p:sp>
      <p:sp>
        <p:nvSpPr>
          <p:cNvPr id="3" name="Content Placeholder 2">
            <a:extLst>
              <a:ext uri="{FF2B5EF4-FFF2-40B4-BE49-F238E27FC236}">
                <a16:creationId xmlns:a16="http://schemas.microsoft.com/office/drawing/2014/main" id="{EBF4B3AC-F909-407A-904D-E16A70D97F48}"/>
              </a:ext>
            </a:extLst>
          </p:cNvPr>
          <p:cNvSpPr>
            <a:spLocks noGrp="1"/>
          </p:cNvSpPr>
          <p:nvPr>
            <p:ph idx="1"/>
          </p:nvPr>
        </p:nvSpPr>
        <p:spPr/>
        <p:txBody>
          <a:bodyPr/>
          <a:lstStyle/>
          <a:p>
            <a:r>
              <a:rPr lang="en-US" sz="2000" dirty="0"/>
              <a:t>The National Center for Ethics in Health Care (NCEHC) plays a leading role in using technology to empower patients and promote shared decision making through its support of iMedConsent,</a:t>
            </a:r>
            <a:r>
              <a:rPr lang="en-US" sz="2000" baseline="30000" dirty="0"/>
              <a:t>TM</a:t>
            </a:r>
            <a:r>
              <a:rPr lang="en-US" sz="2000" dirty="0"/>
              <a:t> a software application that helps clinicians manage the informed consent process electronically.</a:t>
            </a:r>
          </a:p>
          <a:p>
            <a:r>
              <a:rPr lang="en-US" sz="2000" dirty="0"/>
              <a:t>The commercially-available software product was customized to interface with VHA’s Computerized Patient Record System (CPRS) and VistA Imaging software.</a:t>
            </a:r>
          </a:p>
          <a:p>
            <a:r>
              <a:rPr lang="en-US" sz="2000" dirty="0"/>
              <a:t>NCEHC has monitored the implementation of this program.</a:t>
            </a:r>
          </a:p>
          <a:p>
            <a:r>
              <a:rPr lang="en-US" sz="2000" dirty="0"/>
              <a:t>Some VA Facilities had already began use of iMED consent in VA research.</a:t>
            </a:r>
          </a:p>
          <a:p>
            <a:r>
              <a:rPr lang="en-US" sz="2000" dirty="0"/>
              <a:t>This is the first use of iMED Consent for VA research as a national deployment.</a:t>
            </a:r>
          </a:p>
        </p:txBody>
      </p:sp>
    </p:spTree>
    <p:extLst>
      <p:ext uri="{BB962C8B-B14F-4D97-AF65-F5344CB8AC3E}">
        <p14:creationId xmlns:p14="http://schemas.microsoft.com/office/powerpoint/2010/main" val="3158568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D3D2E-BABC-4EBB-A2CA-0CDE0D93F66A}"/>
              </a:ext>
            </a:extLst>
          </p:cNvPr>
          <p:cNvSpPr>
            <a:spLocks noGrp="1"/>
          </p:cNvSpPr>
          <p:nvPr>
            <p:ph type="title"/>
          </p:nvPr>
        </p:nvSpPr>
        <p:spPr>
          <a:xfrm>
            <a:off x="457200" y="274638"/>
            <a:ext cx="8229600" cy="1290637"/>
          </a:xfrm>
        </p:spPr>
        <p:txBody>
          <a:bodyPr wrap="square" anchor="b">
            <a:normAutofit/>
          </a:bodyPr>
          <a:lstStyle/>
          <a:p>
            <a:pPr>
              <a:lnSpc>
                <a:spcPct val="90000"/>
              </a:lnSpc>
            </a:pPr>
            <a:r>
              <a:rPr lang="en-US" sz="2900" dirty="0"/>
              <a:t>Use of iMED Consent by VA Facilities for the Mayo Clinic Convalescent Plasma Expanded Access Program: Location of Consent </a:t>
            </a:r>
          </a:p>
        </p:txBody>
      </p:sp>
      <p:pic>
        <p:nvPicPr>
          <p:cNvPr id="4" name="Content Placeholder 3">
            <a:extLst>
              <a:ext uri="{FF2B5EF4-FFF2-40B4-BE49-F238E27FC236}">
                <a16:creationId xmlns:a16="http://schemas.microsoft.com/office/drawing/2014/main" id="{AC124B5E-7039-4459-A13B-BBA916C9BE3B}"/>
              </a:ext>
            </a:extLst>
          </p:cNvPr>
          <p:cNvPicPr>
            <a:picLocks noGrp="1" noChangeAspect="1"/>
          </p:cNvPicPr>
          <p:nvPr>
            <p:ph sz="half" idx="10"/>
          </p:nvPr>
        </p:nvPicPr>
        <p:blipFill>
          <a:blip r:embed="rId2"/>
          <a:stretch>
            <a:fillRect/>
          </a:stretch>
        </p:blipFill>
        <p:spPr>
          <a:xfrm>
            <a:off x="251021" y="1752600"/>
            <a:ext cx="7651358" cy="4348948"/>
          </a:xfrm>
          <a:prstGeom prst="rect">
            <a:avLst/>
          </a:prstGeom>
          <a:noFill/>
        </p:spPr>
      </p:pic>
      <p:sp>
        <p:nvSpPr>
          <p:cNvPr id="3" name="Arrow: Left 2">
            <a:extLst>
              <a:ext uri="{FF2B5EF4-FFF2-40B4-BE49-F238E27FC236}">
                <a16:creationId xmlns:a16="http://schemas.microsoft.com/office/drawing/2014/main" id="{2C918AA7-5D3F-4F32-AF5A-CCC913EABF1E}"/>
              </a:ext>
            </a:extLst>
          </p:cNvPr>
          <p:cNvSpPr/>
          <p:nvPr/>
        </p:nvSpPr>
        <p:spPr>
          <a:xfrm>
            <a:off x="3429000" y="3276600"/>
            <a:ext cx="3200400" cy="2209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Mayo Clinic Convalescent Plasma iMED Consent Located in Hematology and Oncology Folder</a:t>
            </a:r>
          </a:p>
        </p:txBody>
      </p:sp>
    </p:spTree>
    <p:extLst>
      <p:ext uri="{BB962C8B-B14F-4D97-AF65-F5344CB8AC3E}">
        <p14:creationId xmlns:p14="http://schemas.microsoft.com/office/powerpoint/2010/main" val="3412146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5C799EC-E033-47A1-B3A1-1BEE2E65B2FB}"/>
              </a:ext>
            </a:extLst>
          </p:cNvPr>
          <p:cNvSpPr>
            <a:spLocks noGrp="1"/>
          </p:cNvSpPr>
          <p:nvPr>
            <p:ph type="title"/>
          </p:nvPr>
        </p:nvSpPr>
        <p:spPr>
          <a:xfrm>
            <a:off x="457200" y="274638"/>
            <a:ext cx="8229600" cy="1290637"/>
          </a:xfrm>
        </p:spPr>
        <p:txBody>
          <a:bodyPr wrap="square" anchor="b">
            <a:normAutofit/>
          </a:bodyPr>
          <a:lstStyle/>
          <a:p>
            <a:pPr>
              <a:lnSpc>
                <a:spcPct val="90000"/>
              </a:lnSpc>
            </a:pPr>
            <a:r>
              <a:rPr lang="en-US" sz="2900" dirty="0"/>
              <a:t>Use of iMED Consent by VA Facilities for the Mayo Clinic Convalescent Plasma Expanded Access Program: Populating the Cover Page </a:t>
            </a:r>
          </a:p>
        </p:txBody>
      </p:sp>
      <p:pic>
        <p:nvPicPr>
          <p:cNvPr id="2" name="Picture 1">
            <a:extLst>
              <a:ext uri="{FF2B5EF4-FFF2-40B4-BE49-F238E27FC236}">
                <a16:creationId xmlns:a16="http://schemas.microsoft.com/office/drawing/2014/main" id="{2158E2A0-40E3-4CAC-9AD5-CB18CD6C5E25}"/>
              </a:ext>
            </a:extLst>
          </p:cNvPr>
          <p:cNvPicPr>
            <a:picLocks noChangeAspect="1"/>
          </p:cNvPicPr>
          <p:nvPr/>
        </p:nvPicPr>
        <p:blipFill>
          <a:blip r:embed="rId2"/>
          <a:stretch>
            <a:fillRect/>
          </a:stretch>
        </p:blipFill>
        <p:spPr>
          <a:xfrm>
            <a:off x="1783117" y="1935650"/>
            <a:ext cx="5577766" cy="4190513"/>
          </a:xfrm>
          <a:prstGeom prst="rect">
            <a:avLst/>
          </a:prstGeom>
          <a:noFill/>
        </p:spPr>
      </p:pic>
    </p:spTree>
    <p:extLst>
      <p:ext uri="{BB962C8B-B14F-4D97-AF65-F5344CB8AC3E}">
        <p14:creationId xmlns:p14="http://schemas.microsoft.com/office/powerpoint/2010/main" val="2317573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5C799EC-E033-47A1-B3A1-1BEE2E65B2FB}"/>
              </a:ext>
            </a:extLst>
          </p:cNvPr>
          <p:cNvSpPr>
            <a:spLocks noGrp="1"/>
          </p:cNvSpPr>
          <p:nvPr>
            <p:ph type="title"/>
          </p:nvPr>
        </p:nvSpPr>
        <p:spPr>
          <a:xfrm>
            <a:off x="457200" y="274638"/>
            <a:ext cx="8229600" cy="1290637"/>
          </a:xfrm>
        </p:spPr>
        <p:txBody>
          <a:bodyPr wrap="square" anchor="b">
            <a:normAutofit/>
          </a:bodyPr>
          <a:lstStyle/>
          <a:p>
            <a:pPr>
              <a:lnSpc>
                <a:spcPct val="90000"/>
              </a:lnSpc>
            </a:pPr>
            <a:r>
              <a:rPr lang="en-US" sz="2900" dirty="0"/>
              <a:t>Use of iMED Consent by VA Facilities for the Mayo Clinic Convalescent Plasma Expanded Access Program: Person Obtaining Consent </a:t>
            </a:r>
          </a:p>
        </p:txBody>
      </p:sp>
      <p:pic>
        <p:nvPicPr>
          <p:cNvPr id="3" name="Picture 2">
            <a:extLst>
              <a:ext uri="{FF2B5EF4-FFF2-40B4-BE49-F238E27FC236}">
                <a16:creationId xmlns:a16="http://schemas.microsoft.com/office/drawing/2014/main" id="{031EF199-F7E0-4B5B-B36D-B82D31FAB3C3}"/>
              </a:ext>
            </a:extLst>
          </p:cNvPr>
          <p:cNvPicPr>
            <a:picLocks noChangeAspect="1"/>
          </p:cNvPicPr>
          <p:nvPr/>
        </p:nvPicPr>
        <p:blipFill>
          <a:blip r:embed="rId2"/>
          <a:stretch>
            <a:fillRect/>
          </a:stretch>
        </p:blipFill>
        <p:spPr>
          <a:xfrm>
            <a:off x="1802000" y="1935650"/>
            <a:ext cx="5539999" cy="4190513"/>
          </a:xfrm>
          <a:prstGeom prst="rect">
            <a:avLst/>
          </a:prstGeom>
          <a:noFill/>
        </p:spPr>
      </p:pic>
    </p:spTree>
    <p:extLst>
      <p:ext uri="{BB962C8B-B14F-4D97-AF65-F5344CB8AC3E}">
        <p14:creationId xmlns:p14="http://schemas.microsoft.com/office/powerpoint/2010/main" val="2157943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5C799EC-E033-47A1-B3A1-1BEE2E65B2FB}"/>
              </a:ext>
            </a:extLst>
          </p:cNvPr>
          <p:cNvSpPr>
            <a:spLocks noGrp="1"/>
          </p:cNvSpPr>
          <p:nvPr>
            <p:ph type="title"/>
          </p:nvPr>
        </p:nvSpPr>
        <p:spPr>
          <a:xfrm>
            <a:off x="457200" y="274638"/>
            <a:ext cx="8229600" cy="1290637"/>
          </a:xfrm>
        </p:spPr>
        <p:txBody>
          <a:bodyPr wrap="square" anchor="b">
            <a:normAutofit fontScale="90000"/>
          </a:bodyPr>
          <a:lstStyle/>
          <a:p>
            <a:pPr>
              <a:lnSpc>
                <a:spcPct val="90000"/>
              </a:lnSpc>
            </a:pPr>
            <a:r>
              <a:rPr lang="en-US" sz="2900" dirty="0"/>
              <a:t>Use of iMED Consent by VA Facilities for the Mayo Clinic Convalescent Plasma Expanded Access Program: Patient/Subject or LAR Signature</a:t>
            </a:r>
          </a:p>
        </p:txBody>
      </p:sp>
      <p:pic>
        <p:nvPicPr>
          <p:cNvPr id="8" name="Picture 7">
            <a:extLst>
              <a:ext uri="{FF2B5EF4-FFF2-40B4-BE49-F238E27FC236}">
                <a16:creationId xmlns:a16="http://schemas.microsoft.com/office/drawing/2014/main" id="{D23F5138-72E9-4846-946D-753DDE67DCD4}"/>
              </a:ext>
            </a:extLst>
          </p:cNvPr>
          <p:cNvPicPr>
            <a:picLocks noChangeAspect="1"/>
          </p:cNvPicPr>
          <p:nvPr/>
        </p:nvPicPr>
        <p:blipFill>
          <a:blip r:embed="rId2"/>
          <a:stretch>
            <a:fillRect/>
          </a:stretch>
        </p:blipFill>
        <p:spPr>
          <a:xfrm>
            <a:off x="2155724" y="1935650"/>
            <a:ext cx="4832551" cy="4190513"/>
          </a:xfrm>
          <a:prstGeom prst="rect">
            <a:avLst/>
          </a:prstGeom>
          <a:noFill/>
        </p:spPr>
      </p:pic>
    </p:spTree>
    <p:extLst>
      <p:ext uri="{BB962C8B-B14F-4D97-AF65-F5344CB8AC3E}">
        <p14:creationId xmlns:p14="http://schemas.microsoft.com/office/powerpoint/2010/main" val="2473287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5C799EC-E033-47A1-B3A1-1BEE2E65B2FB}"/>
              </a:ext>
            </a:extLst>
          </p:cNvPr>
          <p:cNvSpPr>
            <a:spLocks noGrp="1"/>
          </p:cNvSpPr>
          <p:nvPr>
            <p:ph type="title"/>
          </p:nvPr>
        </p:nvSpPr>
        <p:spPr>
          <a:xfrm>
            <a:off x="457200" y="274638"/>
            <a:ext cx="8229600" cy="1290637"/>
          </a:xfrm>
        </p:spPr>
        <p:txBody>
          <a:bodyPr wrap="square" anchor="b">
            <a:normAutofit fontScale="90000"/>
          </a:bodyPr>
          <a:lstStyle/>
          <a:p>
            <a:pPr>
              <a:lnSpc>
                <a:spcPct val="90000"/>
              </a:lnSpc>
            </a:pPr>
            <a:r>
              <a:rPr lang="en-US" sz="2900" dirty="0"/>
              <a:t>Use of iMED Consent by VA Facilities for the Mayo Clinic Convalescent Plasma Expanded Access Program: Person Obtaining Consent Signature</a:t>
            </a:r>
          </a:p>
        </p:txBody>
      </p:sp>
      <p:pic>
        <p:nvPicPr>
          <p:cNvPr id="2" name="Picture 1">
            <a:extLst>
              <a:ext uri="{FF2B5EF4-FFF2-40B4-BE49-F238E27FC236}">
                <a16:creationId xmlns:a16="http://schemas.microsoft.com/office/drawing/2014/main" id="{B49983E5-4A8B-4AA5-812F-3AF6A7FE1C45}"/>
              </a:ext>
            </a:extLst>
          </p:cNvPr>
          <p:cNvPicPr>
            <a:picLocks noChangeAspect="1"/>
          </p:cNvPicPr>
          <p:nvPr/>
        </p:nvPicPr>
        <p:blipFill>
          <a:blip r:embed="rId2"/>
          <a:stretch>
            <a:fillRect/>
          </a:stretch>
        </p:blipFill>
        <p:spPr>
          <a:xfrm>
            <a:off x="2552700" y="1905000"/>
            <a:ext cx="4038600" cy="3527302"/>
          </a:xfrm>
          <a:prstGeom prst="rect">
            <a:avLst/>
          </a:prstGeom>
          <a:noFill/>
        </p:spPr>
      </p:pic>
      <p:pic>
        <p:nvPicPr>
          <p:cNvPr id="4" name="Content Placeholder 3">
            <a:extLst>
              <a:ext uri="{FF2B5EF4-FFF2-40B4-BE49-F238E27FC236}">
                <a16:creationId xmlns:a16="http://schemas.microsoft.com/office/drawing/2014/main" id="{51BE1291-BD93-4C2E-A06A-FCDC4733D6FC}"/>
              </a:ext>
            </a:extLst>
          </p:cNvPr>
          <p:cNvPicPr>
            <a:picLocks noGrp="1" noChangeAspect="1"/>
          </p:cNvPicPr>
          <p:nvPr>
            <p:ph sz="half" idx="10"/>
          </p:nvPr>
        </p:nvPicPr>
        <p:blipFill>
          <a:blip r:embed="rId3"/>
          <a:stretch>
            <a:fillRect/>
          </a:stretch>
        </p:blipFill>
        <p:spPr>
          <a:xfrm>
            <a:off x="2743200" y="5638800"/>
            <a:ext cx="3505200" cy="1080491"/>
          </a:xfrm>
          <a:prstGeom prst="rect">
            <a:avLst/>
          </a:prstGeom>
        </p:spPr>
      </p:pic>
    </p:spTree>
    <p:extLst>
      <p:ext uri="{BB962C8B-B14F-4D97-AF65-F5344CB8AC3E}">
        <p14:creationId xmlns:p14="http://schemas.microsoft.com/office/powerpoint/2010/main" val="498648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5EF6F4-4CAB-4346-ACAD-2F65D8D82BBB}"/>
              </a:ext>
            </a:extLst>
          </p:cNvPr>
          <p:cNvPicPr>
            <a:picLocks noChangeAspect="1"/>
          </p:cNvPicPr>
          <p:nvPr/>
        </p:nvPicPr>
        <p:blipFill>
          <a:blip r:embed="rId2"/>
          <a:stretch>
            <a:fillRect/>
          </a:stretch>
        </p:blipFill>
        <p:spPr>
          <a:xfrm>
            <a:off x="2049892" y="2391824"/>
            <a:ext cx="4971191" cy="2724039"/>
          </a:xfrm>
          <a:prstGeom prst="rect">
            <a:avLst/>
          </a:prstGeom>
          <a:noFill/>
        </p:spPr>
      </p:pic>
      <p:sp>
        <p:nvSpPr>
          <p:cNvPr id="16" name="Text Placeholder 2">
            <a:extLst>
              <a:ext uri="{FF2B5EF4-FFF2-40B4-BE49-F238E27FC236}">
                <a16:creationId xmlns:a16="http://schemas.microsoft.com/office/drawing/2014/main" id="{F8A51EB9-6905-4383-8FC9-B778933BD4CF}"/>
              </a:ext>
            </a:extLst>
          </p:cNvPr>
          <p:cNvSpPr>
            <a:spLocks noGrp="1"/>
          </p:cNvSpPr>
          <p:nvPr>
            <p:ph type="body" sz="half" idx="2"/>
          </p:nvPr>
        </p:nvSpPr>
        <p:spPr>
          <a:xfrm>
            <a:off x="266700" y="5635628"/>
            <a:ext cx="8610600" cy="613568"/>
          </a:xfrm>
        </p:spPr>
        <p:txBody>
          <a:bodyPr/>
          <a:lstStyle/>
          <a:p>
            <a:r>
              <a:rPr lang="en-US" sz="2200" dirty="0"/>
              <a:t>This Cover Page Has Been Incorporated into the iMED Consent</a:t>
            </a:r>
          </a:p>
        </p:txBody>
      </p:sp>
      <p:sp>
        <p:nvSpPr>
          <p:cNvPr id="11" name="Content Placeholder 2">
            <a:extLst>
              <a:ext uri="{FF2B5EF4-FFF2-40B4-BE49-F238E27FC236}">
                <a16:creationId xmlns:a16="http://schemas.microsoft.com/office/drawing/2014/main" id="{65C799EC-E033-47A1-B3A1-1BEE2E65B2FB}"/>
              </a:ext>
            </a:extLst>
          </p:cNvPr>
          <p:cNvSpPr>
            <a:spLocks noGrp="1"/>
          </p:cNvSpPr>
          <p:nvPr>
            <p:ph type="title"/>
          </p:nvPr>
        </p:nvSpPr>
        <p:spPr>
          <a:xfrm>
            <a:off x="457200" y="274638"/>
            <a:ext cx="8229600" cy="1290637"/>
          </a:xfrm>
        </p:spPr>
        <p:txBody>
          <a:bodyPr wrap="square" anchor="b">
            <a:normAutofit/>
          </a:bodyPr>
          <a:lstStyle/>
          <a:p>
            <a:pPr>
              <a:lnSpc>
                <a:spcPct val="90000"/>
              </a:lnSpc>
            </a:pPr>
            <a:r>
              <a:rPr lang="en-US" sz="2900" dirty="0"/>
              <a:t>Use of iMED Consent by VA Facilities for the Mayo Clinic Convalescent Plasma Expanded Access Program </a:t>
            </a:r>
          </a:p>
        </p:txBody>
      </p:sp>
    </p:spTree>
    <p:extLst>
      <p:ext uri="{BB962C8B-B14F-4D97-AF65-F5344CB8AC3E}">
        <p14:creationId xmlns:p14="http://schemas.microsoft.com/office/powerpoint/2010/main" val="445862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5C799EC-E033-47A1-B3A1-1BEE2E65B2FB}"/>
              </a:ext>
            </a:extLst>
          </p:cNvPr>
          <p:cNvSpPr>
            <a:spLocks noGrp="1"/>
          </p:cNvSpPr>
          <p:nvPr>
            <p:ph type="title"/>
          </p:nvPr>
        </p:nvSpPr>
        <p:spPr>
          <a:xfrm>
            <a:off x="457200" y="274638"/>
            <a:ext cx="8229600" cy="1290637"/>
          </a:xfrm>
        </p:spPr>
        <p:txBody>
          <a:bodyPr wrap="square" anchor="b">
            <a:normAutofit/>
          </a:bodyPr>
          <a:lstStyle/>
          <a:p>
            <a:pPr>
              <a:lnSpc>
                <a:spcPct val="90000"/>
              </a:lnSpc>
            </a:pPr>
            <a:r>
              <a:rPr lang="en-US" sz="2900" dirty="0"/>
              <a:t>Use of iMED Consent by VA Facilities for the Mayo Clinic Convalescent Plasma Expanded Access Program </a:t>
            </a:r>
          </a:p>
        </p:txBody>
      </p:sp>
      <p:pic>
        <p:nvPicPr>
          <p:cNvPr id="3" name="Picture 2">
            <a:extLst>
              <a:ext uri="{FF2B5EF4-FFF2-40B4-BE49-F238E27FC236}">
                <a16:creationId xmlns:a16="http://schemas.microsoft.com/office/drawing/2014/main" id="{45F5507B-E079-4C2B-9385-1C15549F2F63}"/>
              </a:ext>
            </a:extLst>
          </p:cNvPr>
          <p:cNvPicPr>
            <a:picLocks noChangeAspect="1"/>
          </p:cNvPicPr>
          <p:nvPr/>
        </p:nvPicPr>
        <p:blipFill>
          <a:blip r:embed="rId2"/>
          <a:stretch>
            <a:fillRect/>
          </a:stretch>
        </p:blipFill>
        <p:spPr>
          <a:xfrm>
            <a:off x="768614" y="1923322"/>
            <a:ext cx="3415772" cy="4202841"/>
          </a:xfrm>
          <a:prstGeom prst="rect">
            <a:avLst/>
          </a:prstGeom>
          <a:noFill/>
        </p:spPr>
      </p:pic>
      <p:sp>
        <p:nvSpPr>
          <p:cNvPr id="13" name="Content Placeholder 3">
            <a:extLst>
              <a:ext uri="{FF2B5EF4-FFF2-40B4-BE49-F238E27FC236}">
                <a16:creationId xmlns:a16="http://schemas.microsoft.com/office/drawing/2014/main" id="{7BA81D3F-7EE4-4183-BCCB-22D6E6A0EBF4}"/>
              </a:ext>
            </a:extLst>
          </p:cNvPr>
          <p:cNvSpPr>
            <a:spLocks noGrp="1"/>
          </p:cNvSpPr>
          <p:nvPr>
            <p:ph sz="half" idx="10"/>
          </p:nvPr>
        </p:nvSpPr>
        <p:spPr>
          <a:xfrm>
            <a:off x="4831958" y="1927805"/>
            <a:ext cx="4038600" cy="4202841"/>
          </a:xfrm>
        </p:spPr>
        <p:txBody>
          <a:bodyPr>
            <a:normAutofit/>
          </a:bodyPr>
          <a:lstStyle/>
          <a:p>
            <a:pPr marL="0" indent="0">
              <a:buNone/>
            </a:pPr>
            <a:r>
              <a:rPr lang="en-US" sz="2000" dirty="0"/>
              <a:t>This is the first page of the Mayo Clinic IRB-approved informed consent document.</a:t>
            </a:r>
          </a:p>
          <a:p>
            <a:pPr marL="0" indent="0">
              <a:buNone/>
            </a:pPr>
            <a:endParaRPr lang="en-US" dirty="0"/>
          </a:p>
        </p:txBody>
      </p:sp>
    </p:spTree>
    <p:extLst>
      <p:ext uri="{BB962C8B-B14F-4D97-AF65-F5344CB8AC3E}">
        <p14:creationId xmlns:p14="http://schemas.microsoft.com/office/powerpoint/2010/main" val="189828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Autofit/>
          </a:bodyPr>
          <a:lstStyle/>
          <a:p>
            <a:r>
              <a:rPr lang="en-US" sz="3600" dirty="0"/>
              <a:t>Pathways to Administer or Study COVID-19 Convalescent Plasma</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p:txBody>
          <a:bodyPr>
            <a:noAutofit/>
          </a:bodyPr>
          <a:lstStyle/>
          <a:p>
            <a:pPr marL="0" indent="0">
              <a:buNone/>
            </a:pPr>
            <a:r>
              <a:rPr lang="en-US" sz="1650" dirty="0"/>
              <a:t> </a:t>
            </a:r>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6457950" y="5624513"/>
            <a:ext cx="20574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250F0DAD-24A3-4C31-9792-00C8671374EF}" type="slidenum">
              <a:rPr lang="en-US">
                <a:solidFill>
                  <a:prstClr val="black">
                    <a:tint val="75000"/>
                  </a:prstClr>
                </a:solidFill>
                <a:latin typeface="Calibri"/>
              </a:rPr>
              <a:pPr>
                <a:defRPr/>
              </a:pPr>
              <a:t>5</a:t>
            </a:fld>
            <a:endParaRPr lang="en-US" dirty="0">
              <a:solidFill>
                <a:prstClr val="black">
                  <a:tint val="75000"/>
                </a:prstClr>
              </a:solidFill>
              <a:latin typeface="Calibri"/>
            </a:endParaRPr>
          </a:p>
        </p:txBody>
      </p:sp>
      <p:sp>
        <p:nvSpPr>
          <p:cNvPr id="6" name="Rectangle 5">
            <a:extLst>
              <a:ext uri="{FF2B5EF4-FFF2-40B4-BE49-F238E27FC236}">
                <a16:creationId xmlns:a16="http://schemas.microsoft.com/office/drawing/2014/main" id="{35DED522-AC6F-4FFB-A452-B5BD145F5589}"/>
              </a:ext>
            </a:extLst>
          </p:cNvPr>
          <p:cNvSpPr/>
          <p:nvPr/>
        </p:nvSpPr>
        <p:spPr>
          <a:xfrm>
            <a:off x="489857" y="2069923"/>
            <a:ext cx="2608194" cy="19257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Clinical Trials </a:t>
            </a:r>
          </a:p>
        </p:txBody>
      </p:sp>
      <p:sp>
        <p:nvSpPr>
          <p:cNvPr id="19" name="Rectangle 18">
            <a:extLst>
              <a:ext uri="{FF2B5EF4-FFF2-40B4-BE49-F238E27FC236}">
                <a16:creationId xmlns:a16="http://schemas.microsoft.com/office/drawing/2014/main" id="{8F65E328-6573-4089-A449-F44F6434064C}"/>
              </a:ext>
            </a:extLst>
          </p:cNvPr>
          <p:cNvSpPr/>
          <p:nvPr/>
        </p:nvSpPr>
        <p:spPr>
          <a:xfrm>
            <a:off x="4410903" y="2057399"/>
            <a:ext cx="2608194" cy="192578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Expanded Access</a:t>
            </a:r>
          </a:p>
        </p:txBody>
      </p:sp>
      <p:sp>
        <p:nvSpPr>
          <p:cNvPr id="21" name="Rectangle 20">
            <a:extLst>
              <a:ext uri="{FF2B5EF4-FFF2-40B4-BE49-F238E27FC236}">
                <a16:creationId xmlns:a16="http://schemas.microsoft.com/office/drawing/2014/main" id="{168D2505-BD26-4759-8697-8B563C9235FF}"/>
              </a:ext>
            </a:extLst>
          </p:cNvPr>
          <p:cNvSpPr/>
          <p:nvPr/>
        </p:nvSpPr>
        <p:spPr>
          <a:xfrm>
            <a:off x="2686051" y="4570749"/>
            <a:ext cx="2608194" cy="192578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Emergency</a:t>
            </a:r>
          </a:p>
          <a:p>
            <a:pPr algn="ctr"/>
            <a:r>
              <a:rPr lang="en-US" sz="3200" dirty="0">
                <a:latin typeface="Arial" panose="020B0604020202020204" pitchFamily="34" charset="0"/>
                <a:cs typeface="Arial" panose="020B0604020202020204" pitchFamily="34" charset="0"/>
              </a:rPr>
              <a:t>Use IND</a:t>
            </a:r>
          </a:p>
        </p:txBody>
      </p:sp>
      <p:sp>
        <p:nvSpPr>
          <p:cNvPr id="22" name="Rectangle 21">
            <a:extLst>
              <a:ext uri="{FF2B5EF4-FFF2-40B4-BE49-F238E27FC236}">
                <a16:creationId xmlns:a16="http://schemas.microsoft.com/office/drawing/2014/main" id="{CE30C76E-CE66-4316-8638-84AFD80C8C35}"/>
              </a:ext>
            </a:extLst>
          </p:cNvPr>
          <p:cNvSpPr/>
          <p:nvPr/>
        </p:nvSpPr>
        <p:spPr>
          <a:xfrm>
            <a:off x="6457950" y="4570749"/>
            <a:ext cx="2608194" cy="192578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Treatment IND</a:t>
            </a:r>
          </a:p>
        </p:txBody>
      </p:sp>
      <p:cxnSp>
        <p:nvCxnSpPr>
          <p:cNvPr id="8" name="Straight Connector 7">
            <a:extLst>
              <a:ext uri="{FF2B5EF4-FFF2-40B4-BE49-F238E27FC236}">
                <a16:creationId xmlns:a16="http://schemas.microsoft.com/office/drawing/2014/main" id="{E7DC2DFD-FD8D-440B-A5C2-E41EC9BE34E3}"/>
              </a:ext>
            </a:extLst>
          </p:cNvPr>
          <p:cNvCxnSpPr/>
          <p:nvPr/>
        </p:nvCxnSpPr>
        <p:spPr>
          <a:xfrm flipH="1">
            <a:off x="5562600" y="2152835"/>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B485294-0448-4381-A753-46C0B8B68BB0}"/>
              </a:ext>
            </a:extLst>
          </p:cNvPr>
          <p:cNvCxnSpPr>
            <a:stCxn id="19" idx="2"/>
          </p:cNvCxnSpPr>
          <p:nvPr/>
        </p:nvCxnSpPr>
        <p:spPr>
          <a:xfrm>
            <a:off x="5715000" y="3983188"/>
            <a:ext cx="0" cy="21718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44A1C30-C7FE-4A78-A382-37EFCED8059E}"/>
              </a:ext>
            </a:extLst>
          </p:cNvPr>
          <p:cNvCxnSpPr>
            <a:cxnSpLocks/>
          </p:cNvCxnSpPr>
          <p:nvPr/>
        </p:nvCxnSpPr>
        <p:spPr>
          <a:xfrm>
            <a:off x="3733800" y="4231519"/>
            <a:ext cx="426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45B124F4-0351-4442-9DC5-E6DA175097A3}"/>
              </a:ext>
            </a:extLst>
          </p:cNvPr>
          <p:cNvCxnSpPr/>
          <p:nvPr/>
        </p:nvCxnSpPr>
        <p:spPr>
          <a:xfrm>
            <a:off x="3755571" y="4231519"/>
            <a:ext cx="0" cy="3703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70680484-90D0-4957-9C78-27D9CD334949}"/>
              </a:ext>
            </a:extLst>
          </p:cNvPr>
          <p:cNvCxnSpPr/>
          <p:nvPr/>
        </p:nvCxnSpPr>
        <p:spPr>
          <a:xfrm>
            <a:off x="8001000" y="4200374"/>
            <a:ext cx="0" cy="3703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2886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5C799EC-E033-47A1-B3A1-1BEE2E65B2FB}"/>
              </a:ext>
            </a:extLst>
          </p:cNvPr>
          <p:cNvSpPr>
            <a:spLocks noGrp="1"/>
          </p:cNvSpPr>
          <p:nvPr>
            <p:ph type="title"/>
          </p:nvPr>
        </p:nvSpPr>
        <p:spPr>
          <a:xfrm>
            <a:off x="457200" y="274638"/>
            <a:ext cx="8229600" cy="1290637"/>
          </a:xfrm>
        </p:spPr>
        <p:txBody>
          <a:bodyPr wrap="square" anchor="b">
            <a:normAutofit/>
          </a:bodyPr>
          <a:lstStyle/>
          <a:p>
            <a:pPr>
              <a:lnSpc>
                <a:spcPct val="90000"/>
              </a:lnSpc>
            </a:pPr>
            <a:r>
              <a:rPr lang="en-US" sz="2900" dirty="0"/>
              <a:t>Use of iMED Consent by VA Facilities for the Mayo Clinic Convalescent Plasma Expanded Access Program </a:t>
            </a:r>
          </a:p>
        </p:txBody>
      </p:sp>
      <p:pic>
        <p:nvPicPr>
          <p:cNvPr id="2" name="Picture 1">
            <a:extLst>
              <a:ext uri="{FF2B5EF4-FFF2-40B4-BE49-F238E27FC236}">
                <a16:creationId xmlns:a16="http://schemas.microsoft.com/office/drawing/2014/main" id="{E202BA5B-E316-4288-8C4A-FD5D94537918}"/>
              </a:ext>
            </a:extLst>
          </p:cNvPr>
          <p:cNvPicPr>
            <a:picLocks noChangeAspect="1"/>
          </p:cNvPicPr>
          <p:nvPr/>
        </p:nvPicPr>
        <p:blipFill>
          <a:blip r:embed="rId2"/>
          <a:stretch>
            <a:fillRect/>
          </a:stretch>
        </p:blipFill>
        <p:spPr>
          <a:xfrm>
            <a:off x="830026" y="1923322"/>
            <a:ext cx="3292947" cy="4202841"/>
          </a:xfrm>
          <a:prstGeom prst="rect">
            <a:avLst/>
          </a:prstGeom>
          <a:noFill/>
        </p:spPr>
      </p:pic>
      <p:sp>
        <p:nvSpPr>
          <p:cNvPr id="13" name="Content Placeholder 3">
            <a:extLst>
              <a:ext uri="{FF2B5EF4-FFF2-40B4-BE49-F238E27FC236}">
                <a16:creationId xmlns:a16="http://schemas.microsoft.com/office/drawing/2014/main" id="{7BA81D3F-7EE4-4183-BCCB-22D6E6A0EBF4}"/>
              </a:ext>
            </a:extLst>
          </p:cNvPr>
          <p:cNvSpPr>
            <a:spLocks noGrp="1"/>
          </p:cNvSpPr>
          <p:nvPr>
            <p:ph sz="half" idx="10"/>
          </p:nvPr>
        </p:nvSpPr>
        <p:spPr>
          <a:xfrm>
            <a:off x="4831958" y="1927805"/>
            <a:ext cx="4038600" cy="4202841"/>
          </a:xfrm>
        </p:spPr>
        <p:txBody>
          <a:bodyPr wrap="square" anchor="t">
            <a:normAutofit/>
          </a:bodyPr>
          <a:lstStyle/>
          <a:p>
            <a:pPr marL="0" indent="0">
              <a:buNone/>
            </a:pPr>
            <a:r>
              <a:rPr lang="en-US" sz="2000" dirty="0"/>
              <a:t>This is the patient/subject’s signature page of the Mayo Clinic IRB-approved informed consent document.</a:t>
            </a:r>
          </a:p>
          <a:p>
            <a:pPr marL="0" indent="0">
              <a:buNone/>
            </a:pPr>
            <a:endParaRPr lang="en-US" dirty="0"/>
          </a:p>
        </p:txBody>
      </p:sp>
    </p:spTree>
    <p:extLst>
      <p:ext uri="{BB962C8B-B14F-4D97-AF65-F5344CB8AC3E}">
        <p14:creationId xmlns:p14="http://schemas.microsoft.com/office/powerpoint/2010/main" val="3545008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5C799EC-E033-47A1-B3A1-1BEE2E65B2FB}"/>
              </a:ext>
            </a:extLst>
          </p:cNvPr>
          <p:cNvSpPr>
            <a:spLocks noGrp="1"/>
          </p:cNvSpPr>
          <p:nvPr>
            <p:ph type="title"/>
          </p:nvPr>
        </p:nvSpPr>
        <p:spPr>
          <a:xfrm>
            <a:off x="457200" y="274638"/>
            <a:ext cx="8229600" cy="1290637"/>
          </a:xfrm>
        </p:spPr>
        <p:txBody>
          <a:bodyPr wrap="square" anchor="b">
            <a:normAutofit/>
          </a:bodyPr>
          <a:lstStyle/>
          <a:p>
            <a:pPr>
              <a:lnSpc>
                <a:spcPct val="90000"/>
              </a:lnSpc>
            </a:pPr>
            <a:r>
              <a:rPr lang="en-US" sz="2900" dirty="0"/>
              <a:t>Use of iMED Consent by VA Facilities for the Mayo Clinic Convalescent Plasma Expanded Access Program </a:t>
            </a:r>
          </a:p>
        </p:txBody>
      </p:sp>
      <p:pic>
        <p:nvPicPr>
          <p:cNvPr id="3" name="Picture 2">
            <a:extLst>
              <a:ext uri="{FF2B5EF4-FFF2-40B4-BE49-F238E27FC236}">
                <a16:creationId xmlns:a16="http://schemas.microsoft.com/office/drawing/2014/main" id="{C16C4EDD-AB59-469B-9396-681A4BF6D4F8}"/>
              </a:ext>
            </a:extLst>
          </p:cNvPr>
          <p:cNvPicPr>
            <a:picLocks noChangeAspect="1"/>
          </p:cNvPicPr>
          <p:nvPr/>
        </p:nvPicPr>
        <p:blipFill>
          <a:blip r:embed="rId2"/>
          <a:stretch>
            <a:fillRect/>
          </a:stretch>
        </p:blipFill>
        <p:spPr>
          <a:xfrm>
            <a:off x="457200" y="2989369"/>
            <a:ext cx="4038600" cy="2070746"/>
          </a:xfrm>
          <a:prstGeom prst="rect">
            <a:avLst/>
          </a:prstGeom>
          <a:noFill/>
        </p:spPr>
      </p:pic>
      <p:sp>
        <p:nvSpPr>
          <p:cNvPr id="13" name="Content Placeholder 3">
            <a:extLst>
              <a:ext uri="{FF2B5EF4-FFF2-40B4-BE49-F238E27FC236}">
                <a16:creationId xmlns:a16="http://schemas.microsoft.com/office/drawing/2014/main" id="{7BA81D3F-7EE4-4183-BCCB-22D6E6A0EBF4}"/>
              </a:ext>
            </a:extLst>
          </p:cNvPr>
          <p:cNvSpPr>
            <a:spLocks noGrp="1"/>
          </p:cNvSpPr>
          <p:nvPr>
            <p:ph sz="half" idx="10"/>
          </p:nvPr>
        </p:nvSpPr>
        <p:spPr>
          <a:xfrm>
            <a:off x="4831958" y="1927805"/>
            <a:ext cx="4038600" cy="4202841"/>
          </a:xfrm>
        </p:spPr>
        <p:txBody>
          <a:bodyPr wrap="square" anchor="t">
            <a:normAutofit/>
          </a:bodyPr>
          <a:lstStyle/>
          <a:p>
            <a:pPr marL="0" indent="0">
              <a:buNone/>
            </a:pPr>
            <a:r>
              <a:rPr lang="en-US" sz="2000" dirty="0"/>
              <a:t>This is the subject’s LAR signature page of the Mayo Clinic IRB-approved informed consent document.</a:t>
            </a:r>
          </a:p>
          <a:p>
            <a:pPr marL="0" indent="0">
              <a:buNone/>
            </a:pPr>
            <a:endParaRPr lang="en-US" dirty="0"/>
          </a:p>
        </p:txBody>
      </p:sp>
    </p:spTree>
    <p:extLst>
      <p:ext uri="{BB962C8B-B14F-4D97-AF65-F5344CB8AC3E}">
        <p14:creationId xmlns:p14="http://schemas.microsoft.com/office/powerpoint/2010/main" val="812515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5C799EC-E033-47A1-B3A1-1BEE2E65B2FB}"/>
              </a:ext>
            </a:extLst>
          </p:cNvPr>
          <p:cNvSpPr>
            <a:spLocks noGrp="1"/>
          </p:cNvSpPr>
          <p:nvPr>
            <p:ph type="title"/>
          </p:nvPr>
        </p:nvSpPr>
        <p:spPr>
          <a:xfrm>
            <a:off x="457200" y="274638"/>
            <a:ext cx="8229600" cy="1290637"/>
          </a:xfrm>
        </p:spPr>
        <p:txBody>
          <a:bodyPr wrap="square" anchor="b">
            <a:normAutofit/>
          </a:bodyPr>
          <a:lstStyle/>
          <a:p>
            <a:pPr>
              <a:lnSpc>
                <a:spcPct val="90000"/>
              </a:lnSpc>
            </a:pPr>
            <a:r>
              <a:rPr lang="en-US" sz="2900" dirty="0"/>
              <a:t>Use of iMED Consent by VA Facilities for the Mayo Clinic Convalescent Plasma Expanded Access Program </a:t>
            </a:r>
          </a:p>
        </p:txBody>
      </p:sp>
      <p:pic>
        <p:nvPicPr>
          <p:cNvPr id="2" name="Picture 1">
            <a:extLst>
              <a:ext uri="{FF2B5EF4-FFF2-40B4-BE49-F238E27FC236}">
                <a16:creationId xmlns:a16="http://schemas.microsoft.com/office/drawing/2014/main" id="{4B6E1313-5748-4D12-9F92-6D5D9EC396A8}"/>
              </a:ext>
            </a:extLst>
          </p:cNvPr>
          <p:cNvPicPr>
            <a:picLocks noChangeAspect="1"/>
          </p:cNvPicPr>
          <p:nvPr/>
        </p:nvPicPr>
        <p:blipFill>
          <a:blip r:embed="rId2"/>
          <a:stretch>
            <a:fillRect/>
          </a:stretch>
        </p:blipFill>
        <p:spPr>
          <a:xfrm>
            <a:off x="457200" y="2081830"/>
            <a:ext cx="4038600" cy="3885824"/>
          </a:xfrm>
          <a:prstGeom prst="rect">
            <a:avLst/>
          </a:prstGeom>
          <a:noFill/>
        </p:spPr>
      </p:pic>
      <p:sp>
        <p:nvSpPr>
          <p:cNvPr id="13" name="Content Placeholder 3">
            <a:extLst>
              <a:ext uri="{FF2B5EF4-FFF2-40B4-BE49-F238E27FC236}">
                <a16:creationId xmlns:a16="http://schemas.microsoft.com/office/drawing/2014/main" id="{7BA81D3F-7EE4-4183-BCCB-22D6E6A0EBF4}"/>
              </a:ext>
            </a:extLst>
          </p:cNvPr>
          <p:cNvSpPr>
            <a:spLocks noGrp="1"/>
          </p:cNvSpPr>
          <p:nvPr>
            <p:ph sz="half" idx="10"/>
          </p:nvPr>
        </p:nvSpPr>
        <p:spPr>
          <a:xfrm>
            <a:off x="4831958" y="1927805"/>
            <a:ext cx="4038600" cy="4202841"/>
          </a:xfrm>
        </p:spPr>
        <p:txBody>
          <a:bodyPr wrap="square" anchor="t">
            <a:normAutofit/>
          </a:bodyPr>
          <a:lstStyle/>
          <a:p>
            <a:pPr marL="0" indent="0">
              <a:buNone/>
            </a:pPr>
            <a:r>
              <a:rPr lang="en-US" sz="2000" dirty="0"/>
              <a:t>This is the VA Addendum that will follow the signature pages.</a:t>
            </a:r>
          </a:p>
          <a:p>
            <a:pPr marL="0" indent="0">
              <a:buNone/>
            </a:pPr>
            <a:endParaRPr lang="en-US" dirty="0"/>
          </a:p>
        </p:txBody>
      </p:sp>
    </p:spTree>
    <p:extLst>
      <p:ext uri="{BB962C8B-B14F-4D97-AF65-F5344CB8AC3E}">
        <p14:creationId xmlns:p14="http://schemas.microsoft.com/office/powerpoint/2010/main" val="4158691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40BD34-B64D-4E19-83D0-0E8FF86C4E83}"/>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456036" y="2209800"/>
            <a:ext cx="4231927" cy="4191000"/>
          </a:xfrm>
        </p:spPr>
      </p:pic>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z="3100" spc="100" dirty="0">
                <a:solidFill>
                  <a:prstClr val="black"/>
                </a:solidFill>
              </a:rPr>
              <a:t>Questions</a:t>
            </a:r>
          </a:p>
        </p:txBody>
      </p:sp>
    </p:spTree>
    <p:extLst>
      <p:ext uri="{BB962C8B-B14F-4D97-AF65-F5344CB8AC3E}">
        <p14:creationId xmlns:p14="http://schemas.microsoft.com/office/powerpoint/2010/main" val="3850177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E761-DAFC-42C7-8B1F-BDD06CE3F509}"/>
              </a:ext>
            </a:extLst>
          </p:cNvPr>
          <p:cNvSpPr>
            <a:spLocks noGrp="1"/>
          </p:cNvSpPr>
          <p:nvPr>
            <p:ph type="title"/>
          </p:nvPr>
        </p:nvSpPr>
        <p:spPr/>
        <p:txBody>
          <a:bodyPr/>
          <a:lstStyle/>
          <a:p>
            <a:r>
              <a:rPr lang="en-US" dirty="0"/>
              <a:t>Contact Information </a:t>
            </a:r>
            <a:endParaRPr lang="en-US" dirty="0">
              <a:solidFill>
                <a:srgbClr val="FF0000"/>
              </a:solidFill>
            </a:endParaRPr>
          </a:p>
        </p:txBody>
      </p:sp>
      <p:sp>
        <p:nvSpPr>
          <p:cNvPr id="9" name="Content Placeholder 8">
            <a:extLst>
              <a:ext uri="{FF2B5EF4-FFF2-40B4-BE49-F238E27FC236}">
                <a16:creationId xmlns:a16="http://schemas.microsoft.com/office/drawing/2014/main" id="{AE23871D-CE47-486F-BCC6-C79DE6BC9C2E}"/>
              </a:ext>
            </a:extLst>
          </p:cNvPr>
          <p:cNvSpPr>
            <a:spLocks noGrp="1"/>
          </p:cNvSpPr>
          <p:nvPr>
            <p:ph idx="1"/>
          </p:nvPr>
        </p:nvSpPr>
        <p:spPr/>
        <p:txBody>
          <a:bodyPr/>
          <a:lstStyle/>
          <a:p>
            <a:pPr marL="0" indent="0">
              <a:spcAft>
                <a:spcPts val="600"/>
              </a:spcAft>
              <a:buNone/>
            </a:pPr>
            <a:r>
              <a:rPr lang="en-US" sz="1800" dirty="0"/>
              <a:t>If your VA Facility is having problems or issues requesting or obtaining COVID-19 Convalescent Plasma (CCP) from your blood supplier, please email </a:t>
            </a:r>
            <a:r>
              <a:rPr lang="en-US" sz="1800" u="sng" dirty="0">
                <a:hlinkClick r:id="rId3"/>
              </a:rPr>
              <a:t>covidexpandedcoord@va.gov</a:t>
            </a:r>
            <a:r>
              <a:rPr lang="en-US" sz="1800" dirty="0"/>
              <a:t> and put “PLASMA” in the subject line.</a:t>
            </a:r>
            <a:r>
              <a:rPr lang="en-US" sz="1800" u="sng" dirty="0"/>
              <a:t> </a:t>
            </a:r>
          </a:p>
          <a:p>
            <a:pPr marL="0" indent="0">
              <a:spcAft>
                <a:spcPts val="600"/>
              </a:spcAft>
              <a:buNone/>
            </a:pPr>
            <a:endParaRPr lang="en-US" sz="1800" u="sng" dirty="0"/>
          </a:p>
          <a:p>
            <a:pPr marL="0" indent="0">
              <a:spcAft>
                <a:spcPts val="600"/>
              </a:spcAft>
              <a:buNone/>
            </a:pPr>
            <a:r>
              <a:rPr lang="en-US" sz="1800" dirty="0"/>
              <a:t>If your VA Facility’s blood bank supplier does not have convalescent plasma availability, they can order through the Red Cross. </a:t>
            </a:r>
            <a:r>
              <a:rPr lang="en-US" sz="1800" u="sng" dirty="0">
                <a:hlinkClick r:id="rId4"/>
              </a:rPr>
              <a:t>https://plasma.app.redcross.org/ConvalescentPlasmaDonorRequest/Order/Create</a:t>
            </a:r>
            <a:endParaRPr lang="en-US" sz="1800" u="sng" dirty="0"/>
          </a:p>
          <a:p>
            <a:pPr marL="0" indent="0">
              <a:spcAft>
                <a:spcPts val="600"/>
              </a:spcAft>
              <a:buNone/>
            </a:pPr>
            <a:endParaRPr lang="en-US" sz="1800" dirty="0"/>
          </a:p>
          <a:p>
            <a:pPr marL="0" indent="0">
              <a:spcAft>
                <a:spcPts val="600"/>
              </a:spcAft>
              <a:buNone/>
            </a:pPr>
            <a:r>
              <a:rPr lang="en-US" sz="1800" spc="100" dirty="0"/>
              <a:t>Questions to Mayo Clinic about this protocol and/or patient eligibility:</a:t>
            </a:r>
          </a:p>
          <a:p>
            <a:pPr marL="0" indent="0">
              <a:spcAft>
                <a:spcPts val="600"/>
              </a:spcAft>
              <a:buNone/>
            </a:pPr>
            <a:r>
              <a:rPr lang="en-US" sz="1800" spc="100" dirty="0">
                <a:hlinkClick r:id="rId5"/>
              </a:rPr>
              <a:t>uscovidplasma@mayo.edu</a:t>
            </a:r>
            <a:endParaRPr lang="en-US" sz="1800" spc="100" dirty="0"/>
          </a:p>
          <a:p>
            <a:pPr marL="0" indent="0">
              <a:spcAft>
                <a:spcPts val="600"/>
              </a:spcAft>
              <a:buNone/>
            </a:pPr>
            <a:endParaRPr lang="en-US" sz="1800" spc="100" dirty="0"/>
          </a:p>
          <a:p>
            <a:pPr marL="0" indent="0">
              <a:spcAft>
                <a:spcPts val="600"/>
              </a:spcAft>
              <a:buNone/>
            </a:pPr>
            <a:r>
              <a:rPr lang="en-US" sz="1800" dirty="0"/>
              <a:t>Questions to ORD about this program: </a:t>
            </a:r>
            <a:r>
              <a:rPr lang="en-US" sz="1800" u="sng" dirty="0">
                <a:hlinkClick r:id="rId3"/>
              </a:rPr>
              <a:t>covidexpandedcoord@va.gov</a:t>
            </a:r>
            <a:r>
              <a:rPr lang="en-US" sz="1800" dirty="0"/>
              <a:t> </a:t>
            </a:r>
          </a:p>
          <a:p>
            <a:pPr marL="0" indent="0">
              <a:spcAft>
                <a:spcPts val="600"/>
              </a:spcAft>
              <a:buNone/>
            </a:pPr>
            <a:endParaRPr lang="en-US" sz="2000" dirty="0"/>
          </a:p>
          <a:p>
            <a:pPr marL="0" indent="0">
              <a:spcAft>
                <a:spcPts val="600"/>
              </a:spcAft>
              <a:buNone/>
            </a:pPr>
            <a:endParaRPr lang="en-US" sz="2000" u="sng" dirty="0"/>
          </a:p>
          <a:p>
            <a:pPr marL="0" indent="0">
              <a:spcAft>
                <a:spcPts val="600"/>
              </a:spcAft>
              <a:buNone/>
            </a:pPr>
            <a:endParaRPr lang="en-US" sz="1400" dirty="0"/>
          </a:p>
        </p:txBody>
      </p:sp>
    </p:spTree>
    <p:extLst>
      <p:ext uri="{BB962C8B-B14F-4D97-AF65-F5344CB8AC3E}">
        <p14:creationId xmlns:p14="http://schemas.microsoft.com/office/powerpoint/2010/main" val="7470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FB5A-D5B4-4670-B04D-FCFCB3CBB6E2}"/>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32748F7F-51DC-47CB-8C17-45F37CDB4058}"/>
              </a:ext>
            </a:extLst>
          </p:cNvPr>
          <p:cNvSpPr>
            <a:spLocks noGrp="1"/>
          </p:cNvSpPr>
          <p:nvPr>
            <p:ph idx="1"/>
          </p:nvPr>
        </p:nvSpPr>
        <p:spPr/>
        <p:txBody>
          <a:bodyPr/>
          <a:lstStyle/>
          <a:p>
            <a:r>
              <a:rPr lang="en-US" sz="2400" dirty="0"/>
              <a:t>A recording of this session and the slides will be available on ORPP&amp;E’s Education and Training website approximately one week post-webinar</a:t>
            </a:r>
          </a:p>
          <a:p>
            <a:r>
              <a:rPr lang="en-US" sz="2400" dirty="0"/>
              <a:t>An archive of all ORPP&amp;E webinars can be found here:  </a:t>
            </a:r>
            <a:r>
              <a:rPr lang="en-US" sz="2400" dirty="0">
                <a:hlinkClick r:id="rId3"/>
              </a:rPr>
              <a:t>https://www.research.va.gov/programs/orppe/education/webinars/archives.cfm</a:t>
            </a:r>
            <a:endParaRPr lang="en-US" sz="2400" dirty="0"/>
          </a:p>
          <a:p>
            <a:endParaRPr lang="en-US" sz="2400" dirty="0"/>
          </a:p>
        </p:txBody>
      </p:sp>
    </p:spTree>
    <p:extLst>
      <p:ext uri="{BB962C8B-B14F-4D97-AF65-F5344CB8AC3E}">
        <p14:creationId xmlns:p14="http://schemas.microsoft.com/office/powerpoint/2010/main" val="22686548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153A-8ED1-47B5-A507-17D024AA537A}"/>
              </a:ext>
            </a:extLst>
          </p:cNvPr>
          <p:cNvSpPr>
            <a:spLocks noGrp="1"/>
          </p:cNvSpPr>
          <p:nvPr>
            <p:ph type="title"/>
          </p:nvPr>
        </p:nvSpPr>
        <p:spPr/>
        <p:txBody>
          <a:bodyPr/>
          <a:lstStyle/>
          <a:p>
            <a:r>
              <a:rPr lang="en-US" dirty="0"/>
              <a:t>Important Links</a:t>
            </a:r>
          </a:p>
        </p:txBody>
      </p:sp>
      <p:sp>
        <p:nvSpPr>
          <p:cNvPr id="3" name="Content Placeholder 2">
            <a:extLst>
              <a:ext uri="{FF2B5EF4-FFF2-40B4-BE49-F238E27FC236}">
                <a16:creationId xmlns:a16="http://schemas.microsoft.com/office/drawing/2014/main" id="{2EEB322C-259D-486A-8184-218DC63A57E8}"/>
              </a:ext>
            </a:extLst>
          </p:cNvPr>
          <p:cNvSpPr>
            <a:spLocks noGrp="1"/>
          </p:cNvSpPr>
          <p:nvPr>
            <p:ph idx="1"/>
          </p:nvPr>
        </p:nvSpPr>
        <p:spPr>
          <a:xfrm>
            <a:off x="304800" y="1752600"/>
            <a:ext cx="8229600" cy="4190513"/>
          </a:xfrm>
        </p:spPr>
        <p:txBody>
          <a:bodyPr/>
          <a:lstStyle/>
          <a:p>
            <a:r>
              <a:rPr lang="en-US" sz="2400" dirty="0"/>
              <a:t>ORD Covid-19 SharePoint site (internal to VHA):</a:t>
            </a:r>
          </a:p>
          <a:p>
            <a:pPr marL="347663" indent="0">
              <a:buNone/>
            </a:pPr>
            <a:r>
              <a:rPr lang="en-US" sz="2400" dirty="0">
                <a:hlinkClick r:id="rId2"/>
              </a:rPr>
              <a:t>https://dvagov.sharepoint.com/sites/vacovhacomm/admin/projects/covid19</a:t>
            </a:r>
            <a:endParaRPr lang="en-US" sz="2400" dirty="0"/>
          </a:p>
          <a:p>
            <a:r>
              <a:rPr lang="en-US" sz="2400" dirty="0"/>
              <a:t>Mayo Clinic Convalescent Plasma Expanded Access Website:</a:t>
            </a:r>
          </a:p>
          <a:p>
            <a:pPr marL="0" indent="347663">
              <a:buNone/>
            </a:pPr>
            <a:r>
              <a:rPr lang="en-US" sz="2400" dirty="0">
                <a:hlinkClick r:id="rId3"/>
              </a:rPr>
              <a:t>https://www.uscovidplasma.org/</a:t>
            </a:r>
            <a:endParaRPr lang="en-US" sz="2400" dirty="0"/>
          </a:p>
          <a:p>
            <a:r>
              <a:rPr lang="en-US" sz="2400" dirty="0"/>
              <a:t>American Red Cross:  Plasma Donation from Recovered COVID-19 Patients:</a:t>
            </a:r>
          </a:p>
          <a:p>
            <a:pPr marL="347663" indent="0">
              <a:buNone/>
            </a:pPr>
            <a:r>
              <a:rPr lang="en-US" sz="2400" dirty="0">
                <a:hlinkClick r:id="rId4"/>
              </a:rPr>
              <a:t>https://www.redcrossblood.org/donate-blood/dlp/plasma-donations-from-recovered-covid-19-patients.html</a:t>
            </a:r>
            <a:endParaRPr lang="en-US" sz="2400" dirty="0"/>
          </a:p>
          <a:p>
            <a:pPr marL="0" indent="0">
              <a:buNone/>
            </a:pPr>
            <a:endParaRPr lang="en-US" sz="2400" dirty="0"/>
          </a:p>
          <a:p>
            <a:pPr marL="0" indent="347663">
              <a:buNone/>
            </a:pPr>
            <a:endParaRPr lang="en-US" sz="2400" dirty="0"/>
          </a:p>
          <a:p>
            <a:pPr marL="0" indent="347663">
              <a:buNone/>
            </a:pPr>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25037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Autofit/>
          </a:bodyPr>
          <a:lstStyle/>
          <a:p>
            <a:r>
              <a:rPr lang="en-US" sz="2000" dirty="0"/>
              <a:t>Research Committees Involved in the Review or Approval of VA Physician Requests for Convalescent Plasma for COVID-19:  Emergency Use IND vs. Treatment Use IND (Mayo Clinic Expanded Access Protocol)</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p:txBody>
          <a:bodyPr>
            <a:noAutofit/>
          </a:bodyPr>
          <a:lstStyle/>
          <a:p>
            <a:pPr marL="0" indent="0">
              <a:buNone/>
            </a:pPr>
            <a:r>
              <a:rPr lang="en-US" sz="1650" dirty="0"/>
              <a:t> </a:t>
            </a:r>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6457950" y="5624513"/>
            <a:ext cx="20574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250F0DAD-24A3-4C31-9792-00C8671374EF}" type="slidenum">
              <a:rPr lang="en-US">
                <a:solidFill>
                  <a:prstClr val="black">
                    <a:tint val="75000"/>
                  </a:prstClr>
                </a:solidFill>
                <a:latin typeface="Calibri"/>
              </a:rPr>
              <a:pPr>
                <a:defRPr/>
              </a:pPr>
              <a:t>6</a:t>
            </a:fld>
            <a:endParaRPr lang="en-US" dirty="0">
              <a:solidFill>
                <a:prstClr val="black">
                  <a:tint val="75000"/>
                </a:prstClr>
              </a:solidFill>
              <a:latin typeface="Calibri"/>
            </a:endParaRPr>
          </a:p>
        </p:txBody>
      </p:sp>
      <p:sp>
        <p:nvSpPr>
          <p:cNvPr id="6" name="Rectangle 5">
            <a:extLst>
              <a:ext uri="{FF2B5EF4-FFF2-40B4-BE49-F238E27FC236}">
                <a16:creationId xmlns:a16="http://schemas.microsoft.com/office/drawing/2014/main" id="{35DED522-AC6F-4FFB-A452-B5BD145F5589}"/>
              </a:ext>
            </a:extLst>
          </p:cNvPr>
          <p:cNvSpPr/>
          <p:nvPr/>
        </p:nvSpPr>
        <p:spPr>
          <a:xfrm>
            <a:off x="457199" y="1871838"/>
            <a:ext cx="2540525" cy="167912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Single Patient </a:t>
            </a:r>
          </a:p>
          <a:p>
            <a:pPr algn="ctr"/>
            <a:r>
              <a:rPr lang="en-US" sz="2000" dirty="0">
                <a:latin typeface="Arial" panose="020B0604020202020204" pitchFamily="34" charset="0"/>
                <a:cs typeface="Arial" panose="020B0604020202020204" pitchFamily="34" charset="0"/>
              </a:rPr>
              <a:t>Emergency IND</a:t>
            </a:r>
          </a:p>
          <a:p>
            <a:pPr algn="ctr"/>
            <a:r>
              <a:rPr lang="en-US" sz="2000" dirty="0">
                <a:latin typeface="Arial" panose="020B0604020202020204" pitchFamily="34" charset="0"/>
                <a:cs typeface="Arial" panose="020B0604020202020204" pitchFamily="34" charset="0"/>
              </a:rPr>
              <a:t>For Convalescent Plasma </a:t>
            </a:r>
          </a:p>
        </p:txBody>
      </p:sp>
      <p:sp>
        <p:nvSpPr>
          <p:cNvPr id="7" name="Rectangle 6">
            <a:extLst>
              <a:ext uri="{FF2B5EF4-FFF2-40B4-BE49-F238E27FC236}">
                <a16:creationId xmlns:a16="http://schemas.microsoft.com/office/drawing/2014/main" id="{0EF3C200-DF02-49F1-8FF0-D91EC2545D24}"/>
              </a:ext>
            </a:extLst>
          </p:cNvPr>
          <p:cNvSpPr/>
          <p:nvPr/>
        </p:nvSpPr>
        <p:spPr>
          <a:xfrm>
            <a:off x="457200" y="3936492"/>
            <a:ext cx="2540524" cy="1688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Treatment IND for Convalescent Plasma (Mayo Clinic Expanded Access Protocol)</a:t>
            </a:r>
          </a:p>
          <a:p>
            <a:pPr algn="ctr"/>
            <a:r>
              <a:rPr lang="en-US" dirty="0"/>
              <a:t>Multiple Patients</a:t>
            </a:r>
          </a:p>
          <a:p>
            <a:pPr algn="ctr"/>
            <a:endParaRPr lang="en-US" sz="1350" dirty="0"/>
          </a:p>
        </p:txBody>
      </p:sp>
      <p:cxnSp>
        <p:nvCxnSpPr>
          <p:cNvPr id="9" name="Straight Connector 8">
            <a:extLst>
              <a:ext uri="{FF2B5EF4-FFF2-40B4-BE49-F238E27FC236}">
                <a16:creationId xmlns:a16="http://schemas.microsoft.com/office/drawing/2014/main" id="{2319FDAB-7072-4E33-80E4-05480E60A904}"/>
              </a:ext>
            </a:extLst>
          </p:cNvPr>
          <p:cNvCxnSpPr/>
          <p:nvPr/>
        </p:nvCxnSpPr>
        <p:spPr>
          <a:xfrm>
            <a:off x="2997723" y="2957070"/>
            <a:ext cx="1095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8A5A7-8B2D-492E-9B89-970F6868233A}"/>
              </a:ext>
            </a:extLst>
          </p:cNvPr>
          <p:cNvCxnSpPr/>
          <p:nvPr/>
        </p:nvCxnSpPr>
        <p:spPr>
          <a:xfrm>
            <a:off x="2997723" y="4435900"/>
            <a:ext cx="1095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64FCDE-2892-4E20-969D-1FF087235FB1}"/>
              </a:ext>
            </a:extLst>
          </p:cNvPr>
          <p:cNvCxnSpPr/>
          <p:nvPr/>
        </p:nvCxnSpPr>
        <p:spPr>
          <a:xfrm>
            <a:off x="4093590" y="2426814"/>
            <a:ext cx="0" cy="1124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E2F882-9702-4605-963C-2248C74CA671}"/>
              </a:ext>
            </a:extLst>
          </p:cNvPr>
          <p:cNvCxnSpPr/>
          <p:nvPr/>
        </p:nvCxnSpPr>
        <p:spPr>
          <a:xfrm>
            <a:off x="4093590" y="3968307"/>
            <a:ext cx="0" cy="1124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BFBCE6-293E-4DC1-AB57-10763F02D14F}"/>
              </a:ext>
            </a:extLst>
          </p:cNvPr>
          <p:cNvCxnSpPr/>
          <p:nvPr/>
        </p:nvCxnSpPr>
        <p:spPr>
          <a:xfrm>
            <a:off x="4093590" y="2426813"/>
            <a:ext cx="16544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40882F-2977-424D-A9C6-C5ACA1086393}"/>
              </a:ext>
            </a:extLst>
          </p:cNvPr>
          <p:cNvCxnSpPr/>
          <p:nvPr/>
        </p:nvCxnSpPr>
        <p:spPr>
          <a:xfrm>
            <a:off x="4093590" y="3550959"/>
            <a:ext cx="16544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997A73-2758-4BCA-935C-68D92B02BE22}"/>
              </a:ext>
            </a:extLst>
          </p:cNvPr>
          <p:cNvCxnSpPr/>
          <p:nvPr/>
        </p:nvCxnSpPr>
        <p:spPr>
          <a:xfrm>
            <a:off x="4093590" y="3968306"/>
            <a:ext cx="16544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A8C72A-122C-4279-8CD1-72126C7D6A07}"/>
              </a:ext>
            </a:extLst>
          </p:cNvPr>
          <p:cNvCxnSpPr/>
          <p:nvPr/>
        </p:nvCxnSpPr>
        <p:spPr>
          <a:xfrm>
            <a:off x="4093590" y="5092452"/>
            <a:ext cx="1654404"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0C277CF-0BCA-4AA2-ADD2-397AD646C754}"/>
              </a:ext>
            </a:extLst>
          </p:cNvPr>
          <p:cNvSpPr txBox="1"/>
          <p:nvPr/>
        </p:nvSpPr>
        <p:spPr>
          <a:xfrm>
            <a:off x="5825765" y="1871838"/>
            <a:ext cx="3117912" cy="1962076"/>
          </a:xfrm>
          <a:prstGeom prst="rect">
            <a:avLst/>
          </a:prstGeom>
          <a:noFill/>
          <a:ln w="19050">
            <a:solidFill>
              <a:schemeClr val="accent2"/>
            </a:solidFill>
          </a:ln>
        </p:spPr>
        <p:txBody>
          <a:bodyPr wrap="square" rtlCol="0">
            <a:spAutoFit/>
          </a:bodyPr>
          <a:lstStyle/>
          <a:p>
            <a:r>
              <a:rPr lang="en-US" sz="1350" dirty="0">
                <a:latin typeface="Arial" panose="020B0604020202020204" pitchFamily="34" charset="0"/>
                <a:cs typeface="Arial" panose="020B0604020202020204" pitchFamily="34" charset="0"/>
              </a:rPr>
              <a:t>No Prospective IRB Approval</a:t>
            </a: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IRB Notification </a:t>
            </a:r>
            <a:r>
              <a:rPr lang="en-US" sz="1350" u="sng" dirty="0">
                <a:latin typeface="Arial" panose="020B0604020202020204" pitchFamily="34" charset="0"/>
                <a:cs typeface="Arial" panose="020B0604020202020204" pitchFamily="34" charset="0"/>
              </a:rPr>
              <a:t>Required</a:t>
            </a:r>
            <a:r>
              <a:rPr lang="en-US" sz="1350" dirty="0">
                <a:latin typeface="Arial" panose="020B0604020202020204" pitchFamily="34" charset="0"/>
                <a:cs typeface="Arial" panose="020B0604020202020204" pitchFamily="34" charset="0"/>
              </a:rPr>
              <a:t> 5 Working Days After Beginning Administration to the IRB of Record</a:t>
            </a:r>
          </a:p>
          <a:p>
            <a:r>
              <a:rPr lang="en-US" sz="1350" dirty="0">
                <a:latin typeface="Arial" panose="020B0604020202020204" pitchFamily="34" charset="0"/>
                <a:cs typeface="Arial" panose="020B0604020202020204" pitchFamily="34" charset="0"/>
              </a:rPr>
              <a:t> </a:t>
            </a:r>
            <a:r>
              <a:rPr lang="en-US" sz="1350" b="1" dirty="0">
                <a:solidFill>
                  <a:srgbClr val="FF0000"/>
                </a:solidFill>
                <a:latin typeface="Arial" panose="020B0604020202020204" pitchFamily="34" charset="0"/>
                <a:cs typeface="Arial" panose="020B0604020202020204" pitchFamily="34" charset="0"/>
              </a:rPr>
              <a:t>(NOT MAYO CLINIC IRB)</a:t>
            </a: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No VA Research and Development Committee approval</a:t>
            </a:r>
          </a:p>
        </p:txBody>
      </p:sp>
      <p:sp>
        <p:nvSpPr>
          <p:cNvPr id="23" name="TextBox 22">
            <a:extLst>
              <a:ext uri="{FF2B5EF4-FFF2-40B4-BE49-F238E27FC236}">
                <a16:creationId xmlns:a16="http://schemas.microsoft.com/office/drawing/2014/main" id="{AA6AF094-C495-4086-A293-35C094215E6D}"/>
              </a:ext>
            </a:extLst>
          </p:cNvPr>
          <p:cNvSpPr txBox="1"/>
          <p:nvPr/>
        </p:nvSpPr>
        <p:spPr>
          <a:xfrm>
            <a:off x="5825766" y="3812402"/>
            <a:ext cx="3146191" cy="2793072"/>
          </a:xfrm>
          <a:prstGeom prst="rect">
            <a:avLst/>
          </a:prstGeom>
          <a:noFill/>
          <a:ln w="19050">
            <a:solidFill>
              <a:schemeClr val="accent1">
                <a:lumMod val="75000"/>
              </a:schemeClr>
            </a:solidFill>
          </a:ln>
        </p:spPr>
        <p:txBody>
          <a:bodyPr wrap="square" rtlCol="0">
            <a:spAutoFit/>
          </a:bodyPr>
          <a:lstStyle/>
          <a:p>
            <a:r>
              <a:rPr lang="en-US" sz="1350" dirty="0">
                <a:latin typeface="Arial" panose="020B0604020202020204" pitchFamily="34" charset="0"/>
                <a:cs typeface="Arial" panose="020B0604020202020204" pitchFamily="34" charset="0"/>
              </a:rPr>
              <a:t>Prospective Mayo Clinic IRB Approval </a:t>
            </a:r>
            <a:r>
              <a:rPr lang="en-US" sz="1350" u="sng" dirty="0">
                <a:latin typeface="Arial" panose="020B0604020202020204" pitchFamily="34" charset="0"/>
                <a:cs typeface="Arial" panose="020B0604020202020204" pitchFamily="34" charset="0"/>
              </a:rPr>
              <a:t>Required:  Done April 1, 2020</a:t>
            </a:r>
          </a:p>
          <a:p>
            <a:endParaRPr lang="en-US" sz="1350" u="sng" dirty="0">
              <a:latin typeface="Arial" panose="020B0604020202020204" pitchFamily="34" charset="0"/>
              <a:cs typeface="Arial" panose="020B0604020202020204" pitchFamily="34" charset="0"/>
            </a:endParaRPr>
          </a:p>
          <a:p>
            <a:r>
              <a:rPr lang="en-US" sz="1350" u="sng" dirty="0">
                <a:latin typeface="Arial" panose="020B0604020202020204" pitchFamily="34" charset="0"/>
                <a:cs typeface="Arial" panose="020B0604020202020204" pitchFamily="34" charset="0"/>
              </a:rPr>
              <a:t>No SRS Review No Local Privacy Officer Review</a:t>
            </a:r>
          </a:p>
          <a:p>
            <a:r>
              <a:rPr lang="en-US" sz="1350" u="sng" dirty="0">
                <a:latin typeface="Arial" panose="020B0604020202020204" pitchFamily="34" charset="0"/>
                <a:cs typeface="Arial" panose="020B0604020202020204" pitchFamily="34" charset="0"/>
              </a:rPr>
              <a:t>No Local ISSO Review</a:t>
            </a:r>
          </a:p>
          <a:p>
            <a:r>
              <a:rPr lang="en-US" sz="1350" u="sng" dirty="0">
                <a:latin typeface="Arial" panose="020B0604020202020204" pitchFamily="34" charset="0"/>
                <a:cs typeface="Arial" panose="020B0604020202020204" pitchFamily="34" charset="0"/>
              </a:rPr>
              <a:t>(National PO and Information Security Reviews Conducted)</a:t>
            </a: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Prospective VA Research and Development Committee approval </a:t>
            </a:r>
            <a:r>
              <a:rPr lang="en-US" sz="1350" u="sng" dirty="0">
                <a:latin typeface="Arial" panose="020B0604020202020204" pitchFamily="34" charset="0"/>
                <a:cs typeface="Arial" panose="020B0604020202020204" pitchFamily="34" charset="0"/>
              </a:rPr>
              <a:t>Required</a:t>
            </a:r>
          </a:p>
          <a:p>
            <a:r>
              <a:rPr lang="en-US" sz="1350" dirty="0">
                <a:latin typeface="Arial" panose="020B0604020202020204" pitchFamily="34" charset="0"/>
                <a:cs typeface="Arial" panose="020B0604020202020204" pitchFamily="34" charset="0"/>
              </a:rPr>
              <a:t>*Designated Review can be used</a:t>
            </a:r>
            <a:endParaRPr lang="en-US" sz="135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23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6505A0B-01DC-4B4D-9C04-FAFB0493908D}"/>
              </a:ext>
            </a:extLst>
          </p:cNvPr>
          <p:cNvSpPr>
            <a:spLocks noGrp="1"/>
          </p:cNvSpPr>
          <p:nvPr>
            <p:ph type="title"/>
          </p:nvPr>
        </p:nvSpPr>
        <p:spPr>
          <a:xfrm>
            <a:off x="457200" y="274638"/>
            <a:ext cx="8229600" cy="1290637"/>
          </a:xfrm>
        </p:spPr>
        <p:txBody>
          <a:bodyPr/>
          <a:lstStyle/>
          <a:p>
            <a:r>
              <a:rPr lang="en-US" sz="2800" dirty="0"/>
              <a:t>Expanded Access Program:  Expanded Access to Convalescent Plasma for the Treatment of </a:t>
            </a:r>
            <a:br>
              <a:rPr lang="en-US" sz="2800" dirty="0"/>
            </a:br>
            <a:r>
              <a:rPr lang="en-US" sz="2800" dirty="0"/>
              <a:t>COVID-19</a:t>
            </a:r>
          </a:p>
        </p:txBody>
      </p:sp>
      <p:pic>
        <p:nvPicPr>
          <p:cNvPr id="5" name="Content Placeholder 4">
            <a:extLst>
              <a:ext uri="{FF2B5EF4-FFF2-40B4-BE49-F238E27FC236}">
                <a16:creationId xmlns:a16="http://schemas.microsoft.com/office/drawing/2014/main" id="{6D5DCB8F-0D1F-43B1-B479-51D3E3E34574}"/>
              </a:ext>
            </a:extLst>
          </p:cNvPr>
          <p:cNvPicPr>
            <a:picLocks noGrp="1" noChangeAspect="1"/>
          </p:cNvPicPr>
          <p:nvPr>
            <p:ph idx="1"/>
          </p:nvPr>
        </p:nvPicPr>
        <p:blipFill rotWithShape="1">
          <a:blip r:embed="rId2"/>
          <a:srcRect t="13652" r="1127" b="18085"/>
          <a:stretch/>
        </p:blipFill>
        <p:spPr>
          <a:xfrm>
            <a:off x="478971" y="2362200"/>
            <a:ext cx="8437244" cy="3276600"/>
          </a:xfrm>
          <a:prstGeom prst="rect">
            <a:avLst/>
          </a:prstGeom>
          <a:noFill/>
        </p:spPr>
      </p:pic>
      <p:sp>
        <p:nvSpPr>
          <p:cNvPr id="6" name="TextBox 5">
            <a:extLst>
              <a:ext uri="{FF2B5EF4-FFF2-40B4-BE49-F238E27FC236}">
                <a16:creationId xmlns:a16="http://schemas.microsoft.com/office/drawing/2014/main" id="{7C6D30EE-3E8B-4C13-91DA-32B424D20F81}"/>
              </a:ext>
            </a:extLst>
          </p:cNvPr>
          <p:cNvSpPr txBox="1"/>
          <p:nvPr/>
        </p:nvSpPr>
        <p:spPr>
          <a:xfrm>
            <a:off x="478971" y="6096000"/>
            <a:ext cx="5083629" cy="646331"/>
          </a:xfrm>
          <a:prstGeom prst="rect">
            <a:avLst/>
          </a:prstGeom>
          <a:noFill/>
        </p:spPr>
        <p:txBody>
          <a:bodyPr wrap="square" rtlCol="0">
            <a:spAutoFit/>
          </a:bodyPr>
          <a:lstStyle/>
          <a:p>
            <a:r>
              <a:rPr lang="en-US" dirty="0">
                <a:hlinkClick r:id="rId3"/>
              </a:rPr>
              <a:t>https://www.uscovidplasma.org</a:t>
            </a:r>
            <a:endParaRPr lang="en-US" dirty="0"/>
          </a:p>
          <a:p>
            <a:endParaRPr lang="en-US" dirty="0"/>
          </a:p>
        </p:txBody>
      </p:sp>
    </p:spTree>
    <p:extLst>
      <p:ext uri="{BB962C8B-B14F-4D97-AF65-F5344CB8AC3E}">
        <p14:creationId xmlns:p14="http://schemas.microsoft.com/office/powerpoint/2010/main" val="8343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BDFF-D8E0-4384-9E55-D6D2D6CA110F}"/>
              </a:ext>
            </a:extLst>
          </p:cNvPr>
          <p:cNvSpPr>
            <a:spLocks noGrp="1"/>
          </p:cNvSpPr>
          <p:nvPr>
            <p:ph type="title"/>
          </p:nvPr>
        </p:nvSpPr>
        <p:spPr/>
        <p:txBody>
          <a:bodyPr/>
          <a:lstStyle/>
          <a:p>
            <a:r>
              <a:rPr lang="en-US" sz="2800" dirty="0"/>
              <a:t>Status of Program:  Mayo Clinic Expanded Access to Convalescent Plasma for the Treatment of </a:t>
            </a:r>
            <a:br>
              <a:rPr lang="en-US" sz="2800" dirty="0"/>
            </a:br>
            <a:r>
              <a:rPr lang="en-US" sz="2800" dirty="0"/>
              <a:t>COVID-19</a:t>
            </a:r>
          </a:p>
        </p:txBody>
      </p:sp>
      <p:graphicFrame>
        <p:nvGraphicFramePr>
          <p:cNvPr id="9" name="Table 9">
            <a:extLst>
              <a:ext uri="{FF2B5EF4-FFF2-40B4-BE49-F238E27FC236}">
                <a16:creationId xmlns:a16="http://schemas.microsoft.com/office/drawing/2014/main" id="{8735FA50-1BDD-4EB7-BF4A-CF155F696596}"/>
              </a:ext>
            </a:extLst>
          </p:cNvPr>
          <p:cNvGraphicFramePr>
            <a:graphicFrameLocks noGrp="1"/>
          </p:cNvGraphicFramePr>
          <p:nvPr>
            <p:extLst>
              <p:ext uri="{D42A27DB-BD31-4B8C-83A1-F6EECF244321}">
                <p14:modId xmlns:p14="http://schemas.microsoft.com/office/powerpoint/2010/main" val="40192965"/>
              </p:ext>
            </p:extLst>
          </p:nvPr>
        </p:nvGraphicFramePr>
        <p:xfrm>
          <a:off x="152400" y="1828801"/>
          <a:ext cx="8915400" cy="4252936"/>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3583747179"/>
                    </a:ext>
                  </a:extLst>
                </a:gridCol>
                <a:gridCol w="2362200">
                  <a:extLst>
                    <a:ext uri="{9D8B030D-6E8A-4147-A177-3AD203B41FA5}">
                      <a16:colId xmlns:a16="http://schemas.microsoft.com/office/drawing/2014/main" val="156347826"/>
                    </a:ext>
                  </a:extLst>
                </a:gridCol>
                <a:gridCol w="2819400">
                  <a:extLst>
                    <a:ext uri="{9D8B030D-6E8A-4147-A177-3AD203B41FA5}">
                      <a16:colId xmlns:a16="http://schemas.microsoft.com/office/drawing/2014/main" val="3589664060"/>
                    </a:ext>
                  </a:extLst>
                </a:gridCol>
              </a:tblGrid>
              <a:tr h="595336">
                <a:tc>
                  <a:txBody>
                    <a:bodyPr/>
                    <a:lstStyle/>
                    <a:p>
                      <a:r>
                        <a:rPr lang="en-US" sz="2800" dirty="0"/>
                        <a:t>Category</a:t>
                      </a:r>
                    </a:p>
                  </a:txBody>
                  <a:tcPr/>
                </a:tc>
                <a:tc>
                  <a:txBody>
                    <a:bodyPr/>
                    <a:lstStyle/>
                    <a:p>
                      <a:r>
                        <a:rPr lang="en-US" sz="2800" dirty="0"/>
                        <a:t>April 14, 2020</a:t>
                      </a:r>
                    </a:p>
                  </a:txBody>
                  <a:tcPr/>
                </a:tc>
                <a:tc>
                  <a:txBody>
                    <a:bodyPr/>
                    <a:lstStyle/>
                    <a:p>
                      <a:r>
                        <a:rPr lang="en-US" sz="2800" dirty="0"/>
                        <a:t>April 28, 2020</a:t>
                      </a:r>
                    </a:p>
                  </a:txBody>
                  <a:tcPr>
                    <a:solidFill>
                      <a:schemeClr val="accent1"/>
                    </a:solidFill>
                  </a:tcPr>
                </a:tc>
                <a:extLst>
                  <a:ext uri="{0D108BD9-81ED-4DB2-BD59-A6C34878D82A}">
                    <a16:rowId xmlns:a16="http://schemas.microsoft.com/office/drawing/2014/main" val="256887431"/>
                  </a:ext>
                </a:extLst>
              </a:tr>
              <a:tr h="551493">
                <a:tc>
                  <a:txBody>
                    <a:bodyPr/>
                    <a:lstStyle/>
                    <a:p>
                      <a:r>
                        <a:rPr lang="en-US" sz="2400" dirty="0"/>
                        <a:t>Sites Registered</a:t>
                      </a:r>
                    </a:p>
                    <a:p>
                      <a:endParaRPr lang="en-US" sz="2400" dirty="0"/>
                    </a:p>
                  </a:txBody>
                  <a:tcPr>
                    <a:solidFill>
                      <a:schemeClr val="bg1">
                        <a:lumMod val="85000"/>
                      </a:schemeClr>
                    </a:solidFill>
                  </a:tcPr>
                </a:tc>
                <a:tc>
                  <a:txBody>
                    <a:bodyPr/>
                    <a:lstStyle/>
                    <a:p>
                      <a:r>
                        <a:rPr lang="en-US" sz="2400" b="1" dirty="0"/>
                        <a:t>1046</a:t>
                      </a:r>
                    </a:p>
                  </a:txBody>
                  <a:tcPr>
                    <a:solidFill>
                      <a:schemeClr val="bg2">
                        <a:lumMod val="90000"/>
                      </a:schemeClr>
                    </a:solidFill>
                  </a:tcPr>
                </a:tc>
                <a:tc>
                  <a:txBody>
                    <a:bodyPr/>
                    <a:lstStyle/>
                    <a:p>
                      <a:r>
                        <a:rPr lang="en-US" sz="2400" b="1" dirty="0"/>
                        <a:t>2144</a:t>
                      </a:r>
                    </a:p>
                  </a:txBody>
                  <a:tcPr>
                    <a:solidFill>
                      <a:schemeClr val="accent1">
                        <a:lumMod val="20000"/>
                        <a:lumOff val="80000"/>
                      </a:schemeClr>
                    </a:solidFill>
                  </a:tcPr>
                </a:tc>
                <a:extLst>
                  <a:ext uri="{0D108BD9-81ED-4DB2-BD59-A6C34878D82A}">
                    <a16:rowId xmlns:a16="http://schemas.microsoft.com/office/drawing/2014/main" val="2925404546"/>
                  </a:ext>
                </a:extLst>
              </a:tr>
              <a:tr h="551493">
                <a:tc>
                  <a:txBody>
                    <a:bodyPr/>
                    <a:lstStyle/>
                    <a:p>
                      <a:r>
                        <a:rPr lang="en-US" sz="2400" dirty="0"/>
                        <a:t>Physicians</a:t>
                      </a:r>
                    </a:p>
                    <a:p>
                      <a:endParaRPr lang="en-US" sz="2400" dirty="0"/>
                    </a:p>
                  </a:txBody>
                  <a:tcPr>
                    <a:solidFill>
                      <a:schemeClr val="bg1">
                        <a:lumMod val="85000"/>
                      </a:schemeClr>
                    </a:solidFill>
                  </a:tcPr>
                </a:tc>
                <a:tc>
                  <a:txBody>
                    <a:bodyPr/>
                    <a:lstStyle/>
                    <a:p>
                      <a:r>
                        <a:rPr lang="en-US" sz="2400" b="1" dirty="0"/>
                        <a:t>952</a:t>
                      </a:r>
                    </a:p>
                  </a:txBody>
                  <a:tcPr>
                    <a:solidFill>
                      <a:schemeClr val="bg2">
                        <a:lumMod val="90000"/>
                      </a:schemeClr>
                    </a:solidFill>
                  </a:tcPr>
                </a:tc>
                <a:tc>
                  <a:txBody>
                    <a:bodyPr/>
                    <a:lstStyle/>
                    <a:p>
                      <a:r>
                        <a:rPr lang="en-US" sz="2400" b="1" dirty="0"/>
                        <a:t>3835</a:t>
                      </a:r>
                    </a:p>
                  </a:txBody>
                  <a:tcPr>
                    <a:solidFill>
                      <a:schemeClr val="accent1">
                        <a:lumMod val="20000"/>
                        <a:lumOff val="80000"/>
                      </a:schemeClr>
                    </a:solidFill>
                  </a:tcPr>
                </a:tc>
                <a:extLst>
                  <a:ext uri="{0D108BD9-81ED-4DB2-BD59-A6C34878D82A}">
                    <a16:rowId xmlns:a16="http://schemas.microsoft.com/office/drawing/2014/main" val="1765383914"/>
                  </a:ext>
                </a:extLst>
              </a:tr>
              <a:tr h="551493">
                <a:tc>
                  <a:txBody>
                    <a:bodyPr/>
                    <a:lstStyle/>
                    <a:p>
                      <a:r>
                        <a:rPr lang="en-US" sz="2400" dirty="0"/>
                        <a:t>Patients Enrolled</a:t>
                      </a:r>
                    </a:p>
                    <a:p>
                      <a:endParaRPr lang="en-US" sz="2400" dirty="0"/>
                    </a:p>
                  </a:txBody>
                  <a:tcPr>
                    <a:solidFill>
                      <a:schemeClr val="bg1">
                        <a:lumMod val="85000"/>
                      </a:schemeClr>
                    </a:solidFill>
                  </a:tcPr>
                </a:tc>
                <a:tc>
                  <a:txBody>
                    <a:bodyPr/>
                    <a:lstStyle/>
                    <a:p>
                      <a:r>
                        <a:rPr lang="en-US" sz="2400" b="1" dirty="0"/>
                        <a:t>436</a:t>
                      </a:r>
                    </a:p>
                  </a:txBody>
                  <a:tcPr>
                    <a:solidFill>
                      <a:schemeClr val="bg2">
                        <a:lumMod val="90000"/>
                      </a:schemeClr>
                    </a:solidFill>
                  </a:tcPr>
                </a:tc>
                <a:tc>
                  <a:txBody>
                    <a:bodyPr/>
                    <a:lstStyle/>
                    <a:p>
                      <a:r>
                        <a:rPr lang="en-US" sz="2400" b="1" dirty="0"/>
                        <a:t>6563</a:t>
                      </a:r>
                    </a:p>
                  </a:txBody>
                  <a:tcPr>
                    <a:solidFill>
                      <a:schemeClr val="accent1">
                        <a:lumMod val="20000"/>
                        <a:lumOff val="80000"/>
                      </a:schemeClr>
                    </a:solidFill>
                  </a:tcPr>
                </a:tc>
                <a:extLst>
                  <a:ext uri="{0D108BD9-81ED-4DB2-BD59-A6C34878D82A}">
                    <a16:rowId xmlns:a16="http://schemas.microsoft.com/office/drawing/2014/main" val="3829681654"/>
                  </a:ext>
                </a:extLst>
              </a:tr>
              <a:tr h="1102986">
                <a:tc>
                  <a:txBody>
                    <a:bodyPr/>
                    <a:lstStyle/>
                    <a:p>
                      <a:r>
                        <a:rPr lang="en-US" sz="2400" dirty="0"/>
                        <a:t>Number of Patients Who Have Completed Transfusions</a:t>
                      </a:r>
                    </a:p>
                  </a:txBody>
                  <a:tcPr>
                    <a:solidFill>
                      <a:schemeClr val="bg1">
                        <a:lumMod val="85000"/>
                      </a:schemeClr>
                    </a:solidFill>
                  </a:tcPr>
                </a:tc>
                <a:tc>
                  <a:txBody>
                    <a:bodyPr/>
                    <a:lstStyle/>
                    <a:p>
                      <a:r>
                        <a:rPr lang="en-US" sz="2400" b="1" dirty="0"/>
                        <a:t>118</a:t>
                      </a:r>
                    </a:p>
                  </a:txBody>
                  <a:tcPr>
                    <a:solidFill>
                      <a:schemeClr val="bg2">
                        <a:lumMod val="90000"/>
                      </a:schemeClr>
                    </a:solidFill>
                  </a:tcPr>
                </a:tc>
                <a:tc>
                  <a:txBody>
                    <a:bodyPr/>
                    <a:lstStyle/>
                    <a:p>
                      <a:r>
                        <a:rPr lang="en-US" sz="2400" b="1" dirty="0"/>
                        <a:t>3008</a:t>
                      </a:r>
                    </a:p>
                  </a:txBody>
                  <a:tcPr>
                    <a:solidFill>
                      <a:schemeClr val="accent1">
                        <a:lumMod val="20000"/>
                        <a:lumOff val="80000"/>
                      </a:schemeClr>
                    </a:solidFill>
                  </a:tcPr>
                </a:tc>
                <a:extLst>
                  <a:ext uri="{0D108BD9-81ED-4DB2-BD59-A6C34878D82A}">
                    <a16:rowId xmlns:a16="http://schemas.microsoft.com/office/drawing/2014/main" val="1504528622"/>
                  </a:ext>
                </a:extLst>
              </a:tr>
            </a:tbl>
          </a:graphicData>
        </a:graphic>
      </p:graphicFrame>
    </p:spTree>
    <p:extLst>
      <p:ext uri="{BB962C8B-B14F-4D97-AF65-F5344CB8AC3E}">
        <p14:creationId xmlns:p14="http://schemas.microsoft.com/office/powerpoint/2010/main" val="15569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B4FD724-E775-43B0-AF6C-AAC4A072269A}"/>
              </a:ext>
            </a:extLst>
          </p:cNvPr>
          <p:cNvSpPr>
            <a:spLocks noGrp="1"/>
          </p:cNvSpPr>
          <p:nvPr>
            <p:ph type="title"/>
          </p:nvPr>
        </p:nvSpPr>
        <p:spPr>
          <a:xfrm>
            <a:off x="457200" y="274638"/>
            <a:ext cx="8229600" cy="1290637"/>
          </a:xfrm>
        </p:spPr>
        <p:txBody>
          <a:bodyPr/>
          <a:lstStyle/>
          <a:p>
            <a:r>
              <a:rPr lang="en-US" dirty="0"/>
              <a:t>Mayo Clinic IRB of Record</a:t>
            </a:r>
          </a:p>
        </p:txBody>
      </p:sp>
      <p:sp>
        <p:nvSpPr>
          <p:cNvPr id="12" name="Content Placeholder 2">
            <a:extLst>
              <a:ext uri="{FF2B5EF4-FFF2-40B4-BE49-F238E27FC236}">
                <a16:creationId xmlns:a16="http://schemas.microsoft.com/office/drawing/2014/main" id="{EDE02D76-4A04-48DE-9FFB-1BE48F57CCC7}"/>
              </a:ext>
            </a:extLst>
          </p:cNvPr>
          <p:cNvSpPr>
            <a:spLocks noGrp="1"/>
          </p:cNvSpPr>
          <p:nvPr>
            <p:ph sz="half" idx="1"/>
          </p:nvPr>
        </p:nvSpPr>
        <p:spPr>
          <a:xfrm>
            <a:off x="457200" y="1923322"/>
            <a:ext cx="4038600" cy="4202841"/>
          </a:xfrm>
        </p:spPr>
        <p:txBody>
          <a:bodyPr>
            <a:normAutofit fontScale="92500" lnSpcReduction="20000"/>
          </a:bodyPr>
          <a:lstStyle/>
          <a:p>
            <a:r>
              <a:rPr lang="en-US" sz="2400" dirty="0"/>
              <a:t>Selected as IRB of Record by the FDA for this Expanded Access Treatment IND</a:t>
            </a:r>
          </a:p>
          <a:p>
            <a:endParaRPr lang="en-US" sz="2400" dirty="0"/>
          </a:p>
          <a:p>
            <a:r>
              <a:rPr lang="en-US" sz="2400" dirty="0"/>
              <a:t>The IRB Reliance Agreement between ORD and the Mayo Clinic IRB only applies to VA Facilities registered for the Mayo Clinic Expanded Access to Convalescent Plasma for the Treatment of </a:t>
            </a:r>
            <a:br>
              <a:rPr lang="en-US" sz="2400" dirty="0"/>
            </a:br>
            <a:r>
              <a:rPr lang="en-US" sz="2400" dirty="0"/>
              <a:t>COVID-19.</a:t>
            </a:r>
          </a:p>
        </p:txBody>
      </p:sp>
      <p:pic>
        <p:nvPicPr>
          <p:cNvPr id="5" name="Content Placeholder 4" descr="A picture containing drawing, table&#10;&#10;Description automatically generated">
            <a:extLst>
              <a:ext uri="{FF2B5EF4-FFF2-40B4-BE49-F238E27FC236}">
                <a16:creationId xmlns:a16="http://schemas.microsoft.com/office/drawing/2014/main" id="{E3363684-2E2C-4D5E-8329-03E690BE3C41}"/>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tretch>
            <a:fillRect/>
          </a:stretch>
        </p:blipFill>
        <p:spPr>
          <a:xfrm>
            <a:off x="4876800" y="1957050"/>
            <a:ext cx="4038600" cy="2140458"/>
          </a:xfrm>
          <a:noFill/>
        </p:spPr>
      </p:pic>
    </p:spTree>
    <p:extLst>
      <p:ext uri="{BB962C8B-B14F-4D97-AF65-F5344CB8AC3E}">
        <p14:creationId xmlns:p14="http://schemas.microsoft.com/office/powerpoint/2010/main" val="3176538503"/>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2625</Words>
  <Application>Microsoft Office PowerPoint</Application>
  <PresentationFormat>On-screen Show (4:3)</PresentationFormat>
  <Paragraphs>268</Paragraphs>
  <Slides>56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Georgia</vt:lpstr>
      <vt:lpstr>Tahoma</vt:lpstr>
      <vt:lpstr>PPT_VHA_Template</vt:lpstr>
      <vt:lpstr>         Implementation of The Mayo Clinic Expanded Access  Protocol: Expanded Access to Convalescent Plasma for the Treatment of Patients with COVID-19</vt:lpstr>
      <vt:lpstr>Discussion Topics </vt:lpstr>
      <vt:lpstr>Why is COVID-19 Convalescent Plasma Being Administered to Patients with COVID-19?</vt:lpstr>
      <vt:lpstr>COVID-19 Convalescent Plasma </vt:lpstr>
      <vt:lpstr>Pathways to Administer or Study COVID-19 Convalescent Plasma</vt:lpstr>
      <vt:lpstr>Research Committees Involved in the Review or Approval of VA Physician Requests for Convalescent Plasma for COVID-19:  Emergency Use IND vs. Treatment Use IND (Mayo Clinic Expanded Access Protocol)</vt:lpstr>
      <vt:lpstr>Expanded Access Program:  Expanded Access to Convalescent Plasma for the Treatment of  COVID-19</vt:lpstr>
      <vt:lpstr>Status of Program:  Mayo Clinic Expanded Access to Convalescent Plasma for the Treatment of  COVID-19</vt:lpstr>
      <vt:lpstr>Mayo Clinic IRB of Record</vt:lpstr>
      <vt:lpstr>ORD’s Expanded Access Program for VA Facilities Without Federalwide (FWA) Assurances</vt:lpstr>
      <vt:lpstr>ORD’s Expanded Access Program for VA Facilities Without Federalwide (FWA) Assurances</vt:lpstr>
      <vt:lpstr>ORD’s Expanded Access Program for VA Facilities Without Federalwide (FWA) Assurances</vt:lpstr>
      <vt:lpstr>VA Facilities Participating in the Mayo Clinic Expanded Access to Convalescent Plasma for the Treatment of  COVID-19 Mayo Clinic</vt:lpstr>
      <vt:lpstr>ORD COVID-19 Sharepoint site</vt:lpstr>
      <vt:lpstr>MCD Signs the Concurrence Memo after Reviewing the IRB Reliance Agreement</vt:lpstr>
      <vt:lpstr>VA Facility Registration</vt:lpstr>
      <vt:lpstr>After Registration:  Update Standard Operating Policy for Use of the Mayo Clinic IRB</vt:lpstr>
      <vt:lpstr>This is Where Process Changes Begin Compared to Two Weeks Ago</vt:lpstr>
      <vt:lpstr>After Registration:  Update Standard Operating Policy for Use of the Mayo Clinic IRB</vt:lpstr>
      <vt:lpstr>After Registration:  Update Standard Operating Policy for Use of the Mayo Clinic IRB (cont.)</vt:lpstr>
      <vt:lpstr>Next Change:  Physician/Principal Investigator Registration </vt:lpstr>
      <vt:lpstr>Physician/Principal Investigator Registration</vt:lpstr>
      <vt:lpstr>Physician Registration</vt:lpstr>
      <vt:lpstr>Physician/Principal Investigator Receives Registration:  Example</vt:lpstr>
      <vt:lpstr>Physician/Principal Investigator Receives Registration: Example (cont.)</vt:lpstr>
      <vt:lpstr>R&amp;D Committee Review</vt:lpstr>
      <vt:lpstr>Following R&amp;D Committee Approval and ACOS/R&amp;D Notification:  Patient Registration </vt:lpstr>
      <vt:lpstr> Patient Registration:  Contact Information for Office Nurse/Research Coordinator</vt:lpstr>
      <vt:lpstr>Information Received by the Physician/Principal Investigator Following Patient Registration</vt:lpstr>
      <vt:lpstr>Information Received by the Physician/Principal Investigator Following Patient Registration (cont.)</vt:lpstr>
      <vt:lpstr>Protocol Required Reporting by Physician/Principal Investigator</vt:lpstr>
      <vt:lpstr>Additional Changes:  </vt:lpstr>
      <vt:lpstr>Informed Consent Documentation for Implementation of The Mayo Clinic Expanded Access Protocol: Expanded Access to Convalescent Plasma for the Treatment of Patients with COVID-19</vt:lpstr>
      <vt:lpstr>Informed Consent:  3 Options Approved by the Mayo Clinic IRB </vt:lpstr>
      <vt:lpstr>ICF Common Questions</vt:lpstr>
      <vt:lpstr>Informed Consent</vt:lpstr>
      <vt:lpstr>COVID-19 Convalescent Plasma Issues</vt:lpstr>
      <vt:lpstr>Summary for Part 1 </vt:lpstr>
      <vt:lpstr>Contact Information </vt:lpstr>
      <vt:lpstr> </vt:lpstr>
      <vt:lpstr>Use of iMED Consent by VA Facilities for the Mayo Clinic Convalescent Plasma Expanded Access Program </vt:lpstr>
      <vt:lpstr>Use of iMED Consent by VA Facilities for the Mayo Clinic Convalescent Plasma Expanded Access Program </vt:lpstr>
      <vt:lpstr>Use of iMED Consent by VA Facilities for the Mayo Clinic Convalescent Plasma Expanded Access Program: Location of Consent </vt:lpstr>
      <vt:lpstr>Use of iMED Consent by VA Facilities for the Mayo Clinic Convalescent Plasma Expanded Access Program: Populating the Cover Page </vt:lpstr>
      <vt:lpstr>Use of iMED Consent by VA Facilities for the Mayo Clinic Convalescent Plasma Expanded Access Program: Person Obtaining Consent </vt:lpstr>
      <vt:lpstr>Use of iMED Consent by VA Facilities for the Mayo Clinic Convalescent Plasma Expanded Access Program: Patient/Subject or LAR Signature</vt:lpstr>
      <vt:lpstr>Use of iMED Consent by VA Facilities for the Mayo Clinic Convalescent Plasma Expanded Access Program: Person Obtaining Consent Signature</vt:lpstr>
      <vt:lpstr>Use of iMED Consent by VA Facilities for the Mayo Clinic Convalescent Plasma Expanded Access Program </vt:lpstr>
      <vt:lpstr>Use of iMED Consent by VA Facilities for the Mayo Clinic Convalescent Plasma Expanded Access Program </vt:lpstr>
      <vt:lpstr>Use of iMED Consent by VA Facilities for the Mayo Clinic Convalescent Plasma Expanded Access Program </vt:lpstr>
      <vt:lpstr>Use of iMED Consent by VA Facilities for the Mayo Clinic Convalescent Plasma Expanded Access Program </vt:lpstr>
      <vt:lpstr>Use of iMED Consent by VA Facilities for the Mayo Clinic Convalescent Plasma Expanded Access Program </vt:lpstr>
      <vt:lpstr> </vt:lpstr>
      <vt:lpstr>Contact Information </vt:lpstr>
      <vt:lpstr>Availability of Recording</vt:lpstr>
      <vt:lpstr>Important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The Mayo Clinic Expanded Access  Protocol: Expanded Access to Convalescent Plasma for the Treatment of Patients with COVID-19</dc:title>
  <dc:subject>Implementation of The Mayo Clinic Expanded Access </dc:subject>
  <dc:creator>Jeans, C. Karen</dc:creator>
  <cp:keywords>Implementation of The Mayo Clinic Expanded Access </cp:keywords>
  <cp:lastModifiedBy>Rivera, Portia T</cp:lastModifiedBy>
  <cp:revision>16</cp:revision>
  <dcterms:created xsi:type="dcterms:W3CDTF">2020-04-30T14:53:58Z</dcterms:created>
  <dcterms:modified xsi:type="dcterms:W3CDTF">2020-05-04T18:41:23Z</dcterms:modified>
</cp:coreProperties>
</file>